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44"/>
  </p:notesMasterIdLst>
  <p:handoutMasterIdLst>
    <p:handoutMasterId r:id="rId45"/>
  </p:handoutMasterIdLst>
  <p:sldIdLst>
    <p:sldId id="390" r:id="rId6"/>
    <p:sldId id="466" r:id="rId7"/>
    <p:sldId id="392" r:id="rId8"/>
    <p:sldId id="421" r:id="rId9"/>
    <p:sldId id="447" r:id="rId10"/>
    <p:sldId id="422" r:id="rId11"/>
    <p:sldId id="446" r:id="rId12"/>
    <p:sldId id="423" r:id="rId13"/>
    <p:sldId id="424" r:id="rId14"/>
    <p:sldId id="448" r:id="rId15"/>
    <p:sldId id="426" r:id="rId16"/>
    <p:sldId id="427" r:id="rId17"/>
    <p:sldId id="428" r:id="rId18"/>
    <p:sldId id="429" r:id="rId19"/>
    <p:sldId id="430" r:id="rId20"/>
    <p:sldId id="431" r:id="rId21"/>
    <p:sldId id="432" r:id="rId22"/>
    <p:sldId id="433" r:id="rId23"/>
    <p:sldId id="434" r:id="rId24"/>
    <p:sldId id="437" r:id="rId25"/>
    <p:sldId id="449" r:id="rId26"/>
    <p:sldId id="451" r:id="rId27"/>
    <p:sldId id="456" r:id="rId28"/>
    <p:sldId id="457" r:id="rId29"/>
    <p:sldId id="458" r:id="rId30"/>
    <p:sldId id="459" r:id="rId31"/>
    <p:sldId id="460" r:id="rId32"/>
    <p:sldId id="461" r:id="rId33"/>
    <p:sldId id="450" r:id="rId34"/>
    <p:sldId id="452" r:id="rId35"/>
    <p:sldId id="443" r:id="rId36"/>
    <p:sldId id="439" r:id="rId37"/>
    <p:sldId id="454" r:id="rId38"/>
    <p:sldId id="415" r:id="rId39"/>
    <p:sldId id="387" r:id="rId40"/>
    <p:sldId id="388" r:id="rId41"/>
    <p:sldId id="444" r:id="rId42"/>
    <p:sldId id="445" r:id="rId43"/>
  </p:sldIdLst>
  <p:sldSz cx="9144000" cy="6858000" type="screen4x3"/>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12F8E7F-F375-4D87-93E7-8356E68B91F2}">
          <p14:sldIdLst>
            <p14:sldId id="390"/>
            <p14:sldId id="466"/>
            <p14:sldId id="392"/>
            <p14:sldId id="421"/>
            <p14:sldId id="447"/>
            <p14:sldId id="422"/>
            <p14:sldId id="446"/>
            <p14:sldId id="423"/>
            <p14:sldId id="424"/>
            <p14:sldId id="448"/>
            <p14:sldId id="426"/>
            <p14:sldId id="427"/>
            <p14:sldId id="428"/>
            <p14:sldId id="429"/>
            <p14:sldId id="430"/>
            <p14:sldId id="431"/>
            <p14:sldId id="432"/>
            <p14:sldId id="433"/>
            <p14:sldId id="434"/>
            <p14:sldId id="437"/>
            <p14:sldId id="449"/>
            <p14:sldId id="451"/>
            <p14:sldId id="456"/>
            <p14:sldId id="457"/>
            <p14:sldId id="458"/>
            <p14:sldId id="459"/>
            <p14:sldId id="460"/>
            <p14:sldId id="461"/>
            <p14:sldId id="450"/>
            <p14:sldId id="452"/>
            <p14:sldId id="443"/>
            <p14:sldId id="439"/>
            <p14:sldId id="454"/>
            <p14:sldId id="415"/>
            <p14:sldId id="387"/>
            <p14:sldId id="388"/>
            <p14:sldId id="444"/>
            <p14:sldId id="445"/>
          </p14:sldIdLst>
        </p14:section>
        <p14:section name="Title Slides" id="{C5342A28-2390-49AC-8D6E-AF1F0D84A1DA}">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21" autoAdjust="0"/>
    <p:restoredTop sz="66772" autoAdjust="0"/>
  </p:normalViewPr>
  <p:slideViewPr>
    <p:cSldViewPr snapToGrid="0">
      <p:cViewPr varScale="1">
        <p:scale>
          <a:sx n="71" d="100"/>
          <a:sy n="71" d="100"/>
        </p:scale>
        <p:origin x="416" y="16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5592"/>
    </p:cViewPr>
  </p:sorterViewPr>
  <p:notesViewPr>
    <p:cSldViewPr snapToGrid="0">
      <p:cViewPr varScale="1">
        <p:scale>
          <a:sx n="110" d="100"/>
          <a:sy n="110" d="100"/>
        </p:scale>
        <p:origin x="278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7/18/18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Please review the course objectives with students.   Also, ask them why they are taking this course and what are they hoping to achieve.</a:t>
            </a:r>
          </a:p>
          <a:p>
            <a:endParaRPr lang="en-US" b="1" i="1" dirty="0"/>
          </a:p>
          <a:p>
            <a:r>
              <a:rPr lang="en-US" b="1" i="0" dirty="0"/>
              <a:t>Participant Notes:</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a:t>
            </a:fld>
            <a:endParaRPr lang="en-US" dirty="0"/>
          </a:p>
        </p:txBody>
      </p:sp>
    </p:spTree>
    <p:extLst>
      <p:ext uri="{BB962C8B-B14F-4D97-AF65-F5344CB8AC3E}">
        <p14:creationId xmlns:p14="http://schemas.microsoft.com/office/powerpoint/2010/main" val="157233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is a quick section on Zookeeper</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380181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Before 2000, we had single core CPUs.  And only ONE program can really execute at any time.</a:t>
            </a:r>
          </a:p>
          <a:p>
            <a:r>
              <a:rPr lang="en-US" dirty="0"/>
              <a:t>Operating systems like Windows / Linux they manage multiple applications.  </a:t>
            </a:r>
          </a:p>
          <a:p>
            <a:r>
              <a:rPr lang="en-US" dirty="0"/>
              <a:t>OS would schedule one application on the CPU at a time.  They would switch another application after a few milliseconds.</a:t>
            </a:r>
          </a:p>
          <a:p>
            <a:r>
              <a:rPr lang="en-US" dirty="0"/>
              <a:t>This gives an 'illusion' of multiple applications running at the same time.</a:t>
            </a:r>
          </a:p>
          <a:p>
            <a:r>
              <a:rPr lang="en-US" dirty="0"/>
              <a:t>But really there is ONLY one application running at any given moment.</a:t>
            </a:r>
          </a:p>
          <a:p>
            <a:endParaRPr lang="en-US" dirty="0"/>
          </a:p>
          <a:p>
            <a:r>
              <a:rPr lang="en-US" dirty="0"/>
              <a:t>In early 2000s multi-core processors were introduced.</a:t>
            </a:r>
          </a:p>
          <a:p>
            <a:r>
              <a:rPr lang="en-US" dirty="0"/>
              <a:t>Initially, these are adopted by high-end systems used by gamers and graphic designers.</a:t>
            </a:r>
          </a:p>
          <a:p>
            <a:r>
              <a:rPr lang="en-US" dirty="0"/>
              <a:t>As the cost of these multi-core systems came down, they became commonplace.</a:t>
            </a:r>
          </a:p>
          <a:p>
            <a:endParaRPr lang="en-US" dirty="0"/>
          </a:p>
          <a:p>
            <a:r>
              <a:rPr lang="en-US" dirty="0"/>
              <a:t>Languages like Java made programming multiple cores easy.</a:t>
            </a:r>
          </a:p>
          <a:p>
            <a:r>
              <a:rPr lang="en-US" dirty="0"/>
              <a:t>Java has built-in mechanisms for creating and managing threads.</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402551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A system like Cassandra (a NoSQL database) runs on multiple servers.  Each node, it would run on multiple CPU cores.</a:t>
            </a:r>
          </a:p>
          <a:p>
            <a:r>
              <a:rPr lang="en-US" dirty="0"/>
              <a:t>So if we are incrementing a counter, imagine what kind of coordination we have to do?</a:t>
            </a:r>
          </a:p>
          <a:p>
            <a:r>
              <a:rPr lang="en-US" dirty="0"/>
              <a:t>Not only we have to synchronize across multiple cores on one node, but we need to synchronize across multiple nodes also.</a:t>
            </a:r>
          </a:p>
          <a:p>
            <a:endParaRPr lang="en-US" dirty="0"/>
          </a:p>
          <a:p>
            <a:r>
              <a:rPr lang="en-US" dirty="0"/>
              <a:t>This is a common problem we need to solve when building distributed systems.</a:t>
            </a:r>
          </a:p>
          <a:p>
            <a:endParaRPr lang="en-US" dirty="0"/>
          </a:p>
          <a:p>
            <a:r>
              <a:rPr lang="en-US" dirty="0"/>
              <a:t>This is where Zookeeper comes in.</a:t>
            </a:r>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1549166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One of the problems we need to solve for distributed systems is 'leader election'.</a:t>
            </a:r>
          </a:p>
          <a:p>
            <a:r>
              <a:rPr lang="en-US" dirty="0"/>
              <a:t>Zookeeper can help with that.</a:t>
            </a:r>
          </a:p>
          <a:p>
            <a:r>
              <a:rPr lang="en-US" dirty="0"/>
              <a:t>We will see how in the next slides.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292262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In this scenario, we have a database with an active master and a backup.</a:t>
            </a:r>
          </a:p>
          <a:p>
            <a:r>
              <a:rPr lang="en-US" dirty="0"/>
              <a:t>When clients connect, they connect to the active master.</a:t>
            </a:r>
          </a:p>
          <a:p>
            <a:r>
              <a:rPr lang="en-US" dirty="0"/>
              <a:t>However, how can a client know which of the masters is active?</a:t>
            </a:r>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746899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Continuing with the scenario, it is hard for the clients to choose the active master.</a:t>
            </a:r>
          </a:p>
          <a:p>
            <a:r>
              <a:rPr lang="en-US" dirty="0"/>
              <a:t>So the clients ask a 'referee' – Zookeeper.</a:t>
            </a:r>
          </a:p>
          <a:p>
            <a:r>
              <a:rPr lang="en-US" dirty="0"/>
              <a:t>Zookeeper keeps track of masters and it will elect the active master.</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2509085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endParaRPr lang="en-US" b="1" i="1" dirty="0"/>
          </a:p>
          <a:p>
            <a:r>
              <a:rPr lang="en-US" b="1" i="0" dirty="0"/>
              <a:t>Participant Notes:</a:t>
            </a:r>
          </a:p>
          <a:p>
            <a:endParaRPr lang="en-US" dirty="0"/>
          </a:p>
          <a:p>
            <a:r>
              <a:rPr lang="en-US" dirty="0"/>
              <a:t>Now that Zookeeper (ZK) is part of our infrastructure, we need to make it stays up.</a:t>
            </a:r>
          </a:p>
          <a:p>
            <a:r>
              <a:rPr lang="en-US" dirty="0"/>
              <a:t>So ZK runs as a cluster – on multiple machines.</a:t>
            </a:r>
          </a:p>
          <a:p>
            <a:r>
              <a:rPr lang="en-US" dirty="0"/>
              <a:t>In production, ZK runs on three or more nodes.</a:t>
            </a:r>
          </a:p>
          <a:p>
            <a:r>
              <a:rPr lang="en-US" dirty="0"/>
              <a:t>So even if ZK nodes crash, the ZK service stays up.</a:t>
            </a:r>
          </a:p>
          <a:p>
            <a:endParaRPr lang="en-US" dirty="0"/>
          </a:p>
          <a:p>
            <a:r>
              <a:rPr lang="en-US" dirty="0"/>
              <a:t>One example to think about is Google search.</a:t>
            </a:r>
          </a:p>
          <a:p>
            <a:r>
              <a:rPr lang="en-US" dirty="0"/>
              <a:t>These days, we don't use bookmarks much.  We just search on Google.</a:t>
            </a:r>
          </a:p>
          <a:p>
            <a:r>
              <a:rPr lang="en-US" dirty="0"/>
              <a:t>Google Search runs on thousands of machines.  Even if a few of those machines are down, the 'Search Service' keeps functioning.</a:t>
            </a:r>
          </a:p>
          <a:p>
            <a:endParaRPr lang="en-US" dirty="0"/>
          </a:p>
          <a:p>
            <a:r>
              <a:rPr lang="en-US" dirty="0"/>
              <a:t>Can you imagine a day without Google? </a:t>
            </a:r>
            <a:r>
              <a:rPr lang="en-US" dirty="0">
                <a:sym typeface="Wingdings" pitchFamily="2" charset="2"/>
              </a:rPr>
              <a:t> </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1421550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In previous slides, we saw how ZK does leader election.</a:t>
            </a:r>
          </a:p>
          <a:p>
            <a:r>
              <a:rPr lang="en-US" dirty="0"/>
              <a:t>But ZK does more than leader election.  Some of the services are listed here.</a:t>
            </a:r>
          </a:p>
          <a:p>
            <a:endParaRPr lang="en-US" dirty="0"/>
          </a:p>
          <a:p>
            <a:r>
              <a:rPr lang="en-US" dirty="0"/>
              <a:t>Zookeeper was created along with Hadoop to provided distributed coordination services.</a:t>
            </a:r>
          </a:p>
          <a:p>
            <a:r>
              <a:rPr lang="en-US" dirty="0"/>
              <a:t>It was then spun off as its own project.</a:t>
            </a:r>
          </a:p>
          <a:p>
            <a:r>
              <a:rPr lang="en-US" dirty="0"/>
              <a:t>Now ZK is used in many open source projects.</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55507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Odd number ZK nodes are used to break the tie when voting.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a leader election scenario, if two nodes say 'A' is the leader, and another node says 'B' is the leader, the majority vote wins; and 'A' is elected as leader.</a:t>
            </a:r>
          </a:p>
          <a:p>
            <a:endParaRPr lang="en-US" dirty="0"/>
          </a:p>
          <a:p>
            <a:r>
              <a:rPr lang="en-US" dirty="0"/>
              <a:t>Zookeeper implements a consensus protocol called ‘ZAB’ - Zookeeper Atomic Broadcast.</a:t>
            </a:r>
            <a:br>
              <a:rPr lang="en-US" dirty="0"/>
            </a:br>
            <a:r>
              <a:rPr lang="en-US" dirty="0"/>
              <a:t>Similar to PAXOS protocol.</a:t>
            </a:r>
          </a:p>
          <a:p>
            <a:endParaRPr lang="en-US" dirty="0"/>
          </a:p>
          <a:p>
            <a:endParaRPr lang="en-US" dirty="0"/>
          </a:p>
          <a:p>
            <a:r>
              <a:rPr lang="en-US" dirty="0"/>
              <a:t>ZAB</a:t>
            </a:r>
            <a:r>
              <a:rPr lang="en-US" baseline="0" dirty="0"/>
              <a:t> paper : http://</a:t>
            </a:r>
            <a:r>
              <a:rPr lang="en-US" baseline="0" dirty="0" err="1"/>
              <a:t>web.stanford.edu</a:t>
            </a:r>
            <a:r>
              <a:rPr lang="en-US" baseline="0" dirty="0"/>
              <a:t>/class/cs347/reading/</a:t>
            </a:r>
            <a:r>
              <a:rPr lang="en-US" baseline="0" dirty="0" err="1"/>
              <a:t>zab.pdf</a:t>
            </a:r>
            <a:endParaRPr lang="en-US" baseline="0" dirty="0"/>
          </a:p>
          <a:p>
            <a:r>
              <a:rPr lang="en-US" baseline="0" dirty="0" err="1"/>
              <a:t>Paxos</a:t>
            </a:r>
            <a:r>
              <a:rPr lang="en-US" baseline="0" dirty="0"/>
              <a:t> : https://</a:t>
            </a:r>
            <a:r>
              <a:rPr lang="en-US" baseline="0" dirty="0" err="1"/>
              <a:t>en.wikipedia.org</a:t>
            </a:r>
            <a:r>
              <a:rPr lang="en-US" baseline="0" dirty="0"/>
              <a:t>/wiki/</a:t>
            </a:r>
            <a:r>
              <a:rPr lang="en-US" baseline="0" dirty="0" err="1"/>
              <a:t>Paxos</a:t>
            </a:r>
            <a:r>
              <a:rPr lang="en-US" baseline="0" dirty="0"/>
              <a:t>_(</a:t>
            </a:r>
            <a:r>
              <a:rPr lang="en-US" baseline="0" dirty="0" err="1"/>
              <a:t>computer_science</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296972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218256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1205302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We are building up to the final Mesos Architecture.</a:t>
            </a:r>
          </a:p>
          <a:p>
            <a:endParaRPr lang="en-US" b="1" i="1" dirty="0"/>
          </a:p>
          <a:p>
            <a:r>
              <a:rPr lang="en-US" b="1" i="0" dirty="0"/>
              <a:t>Participant Notes:</a:t>
            </a:r>
          </a:p>
          <a:p>
            <a:r>
              <a:rPr lang="en-US" dirty="0"/>
              <a:t>Here we are adding Zookeeper to our Mesos.</a:t>
            </a:r>
          </a:p>
          <a:p>
            <a:r>
              <a:rPr lang="en-US" dirty="0"/>
              <a:t>Mesos uses Zookeeper's leader election facility to select an active master.</a:t>
            </a:r>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2840786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These are the components that make up Mesos cluster.</a:t>
            </a:r>
          </a:p>
          <a:p>
            <a:r>
              <a:rPr lang="en-US" b="0" i="1" dirty="0"/>
              <a:t>We will discuss them in detail in next section</a:t>
            </a:r>
          </a:p>
          <a:p>
            <a:endParaRPr lang="en-US" b="1" i="1" dirty="0"/>
          </a:p>
          <a:p>
            <a:r>
              <a:rPr lang="en-US" b="1" i="0" dirty="0"/>
              <a:t>Participant Notes:</a:t>
            </a:r>
          </a:p>
          <a:p>
            <a:r>
              <a:rPr lang="en-US" dirty="0"/>
              <a:t>We have seen Mesos master, agent and zookeeper.</a:t>
            </a:r>
          </a:p>
          <a:p>
            <a:r>
              <a:rPr lang="en-US" dirty="0"/>
              <a:t>Next, we are going to see how an application works on a Mesos cluster.</a:t>
            </a:r>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459147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sz="1200" b="1" i="0" u="sng" kern="1200" dirty="0">
                <a:solidFill>
                  <a:schemeClr val="tx1"/>
                </a:solidFill>
                <a:effectLst/>
                <a:latin typeface="+mn-lt"/>
                <a:ea typeface="+mn-ea"/>
                <a:cs typeface="+mn-cs"/>
              </a:rPr>
              <a:t>Masters are the central source of truth for all running tasks.</a:t>
            </a:r>
            <a:endParaRPr lang="en-US" b="1" u="sng" dirty="0"/>
          </a:p>
          <a:p>
            <a:r>
              <a:rPr lang="en-US" dirty="0"/>
              <a:t>In order for masters to be able to serve the UI and data about tasks with minimal latency, all task metadata is kept in memory. This means that the nodes that run the masters should have plenty of memory—on a cluster with thousands of concurrent tasks, the masters could, for instance, consume 20 GB of RAM.</a:t>
            </a:r>
          </a:p>
          <a:p>
            <a:endParaRPr lang="en-US" dirty="0"/>
          </a:p>
          <a:p>
            <a:r>
              <a:rPr lang="en-US" b="1" u="sng" dirty="0"/>
              <a:t>Masters fairly share the cluster between connected frameworks.</a:t>
            </a:r>
          </a:p>
          <a:p>
            <a:r>
              <a:rPr lang="en-US" dirty="0"/>
              <a:t>The masters are responsible for offering resources to frameworks. Since the masters know exactly which frameworks are using which resources, they’re able to determine which frameworks are using less than their share, and give those frameworks the first choice of free resources.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2378255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b="1" u="sng" dirty="0"/>
              <a:t>Masters host the primary UI</a:t>
            </a:r>
          </a:p>
          <a:p>
            <a:r>
              <a:rPr lang="en-US" dirty="0"/>
              <a:t>When you want to use a browser to inspect and interact with the Mesos cluster, you’ll typically first visit the master UI, which is on port 5050 by default. This UI allows you to see how many resources are available in total on your cluster, and how many are used.</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90457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The masters use the battle-tested </a:t>
            </a:r>
            <a:r>
              <a:rPr lang="en-US" dirty="0" err="1"/>
              <a:t>Paxos</a:t>
            </a:r>
            <a:r>
              <a:rPr lang="en-US" dirty="0"/>
              <a:t> algorithm to durably synchronize their beliefs about the status of the cluster. Since all masters have the same up-to-date view, any one of them can service and process requests.</a:t>
            </a:r>
          </a:p>
          <a:p>
            <a:r>
              <a:rPr lang="en-US" dirty="0" err="1"/>
              <a:t>Paxos</a:t>
            </a:r>
            <a:r>
              <a:rPr lang="en-US" dirty="0"/>
              <a:t> algorithm is implemented by Zookeeper.</a:t>
            </a:r>
          </a:p>
          <a:p>
            <a:endParaRPr lang="en-US" dirty="0"/>
          </a:p>
          <a:p>
            <a:r>
              <a:rPr lang="en-US" dirty="0"/>
              <a:t>Mesos seeks to enable building highly scalable clusters, which means being able to rapidly manage thousands of cluster allocations. To accomplish this, only one master is elected leader at a time. The leader is thus able to efficiently compute and make decisions about resource allocations, without being slowed down by waiting for the other masters on every decision</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37188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b="1" i="0" dirty="0"/>
          </a:p>
          <a:p>
            <a:r>
              <a:rPr lang="en-US" b="1" u="sng" dirty="0"/>
              <a:t>Container management</a:t>
            </a:r>
          </a:p>
          <a:p>
            <a:r>
              <a:rPr lang="en-US" dirty="0"/>
              <a:t>Mesos provides the best multitenancy isolation story for large clusters to date. It does so through the use of containerization technology. Containers are a lightweight, extremely low-resource way to guarantee specific programs access to specific quantities of resources.</a:t>
            </a:r>
          </a:p>
          <a:p>
            <a:r>
              <a:rPr lang="en-US" dirty="0"/>
              <a:t>For instance, a container could guarantee that a web server always can use 2 CPUs, 1 GB of RAM, and 500 </a:t>
            </a:r>
            <a:r>
              <a:rPr lang="en-US" dirty="0" err="1"/>
              <a:t>MBps</a:t>
            </a:r>
            <a:r>
              <a:rPr lang="en-US" dirty="0"/>
              <a:t> of network bandwidth, regardless of the demand of any other application on the machine.</a:t>
            </a:r>
          </a:p>
          <a:p>
            <a:r>
              <a:rPr lang="en-US" dirty="0"/>
              <a:t>Mesos slaves have deep integration with LXC, the standard Linux Containers technology, as well as with Docker, the most popular packaging and containerization technology.</a:t>
            </a:r>
          </a:p>
          <a:p>
            <a:endParaRPr lang="en-US" dirty="0"/>
          </a:p>
          <a:p>
            <a:r>
              <a:rPr lang="en-US" b="1" u="sng" dirty="0"/>
              <a:t>UI for slave-specific data</a:t>
            </a:r>
          </a:p>
          <a:p>
            <a:r>
              <a:rPr lang="en-US" dirty="0"/>
              <a:t>Just as the Mesos master UI exposes information about the state of the whole cluster, such as all the active tasks and frameworks, the agent UI exposes information about what’s happening on a specific agent.</a:t>
            </a:r>
          </a:p>
          <a:p>
            <a:endParaRPr lang="en-US" dirty="0"/>
          </a:p>
          <a:p>
            <a:r>
              <a:rPr lang="en-US" b="1" u="sng" dirty="0"/>
              <a:t>Advertising information about their host</a:t>
            </a:r>
          </a:p>
          <a:p>
            <a:r>
              <a:rPr lang="en-US" dirty="0"/>
              <a:t>In Mesos, it is up to each agent to self-report the amount of resources it has available for running tasks. This design makes it trivial to add new capacity to a Mesos cluster: once a agent machine is started and the Mesos agent process connects to the masters, the agent chooses to communicate what resources it’s making available to the cluster.</a:t>
            </a:r>
          </a:p>
          <a:p>
            <a:endParaRPr lang="en-US" dirty="0"/>
          </a:p>
          <a:p>
            <a:r>
              <a:rPr lang="en-US" b="1" u="sng" dirty="0"/>
              <a:t>Rolling restarts</a:t>
            </a:r>
          </a:p>
          <a:p>
            <a:r>
              <a:rPr lang="en-US" dirty="0"/>
              <a:t>Mesos agents have a feature called checkpointing: the agent can periodically write snapshots of its own state plus the state of its tasks and executors, so that when you restart the agent process, rather than killing all of its tasks and executors, the new, upgraded version of the agent can simply read the checkpoint files and pick up where the previous version left off by reconnecting to the existing executors. This way, a rolling reboot of your agent can be done quickly, and not a single task need die.</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623832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Resource explanations:</a:t>
            </a:r>
          </a:p>
          <a:p>
            <a:endParaRPr lang="en-US" dirty="0"/>
          </a:p>
          <a:p>
            <a:r>
              <a:rPr lang="en-US" b="1" u="sng" dirty="0" err="1"/>
              <a:t>cpus</a:t>
            </a:r>
            <a:endParaRPr lang="en-US" b="1" u="sng" dirty="0"/>
          </a:p>
          <a:p>
            <a:r>
              <a:rPr lang="en-US" dirty="0"/>
              <a:t>This resource expresses how many CPU cores are available. Tasks may use fractional parts of a CPU—this is possible because Mesos slaves use CPU shares, rather than reserving specific CPUs.</a:t>
            </a:r>
          </a:p>
          <a:p>
            <a:r>
              <a:rPr lang="en-US" dirty="0"/>
              <a:t>The benefit of using CPU shares is that some task would be able to utilize more than its share, if we have an idle CPU.</a:t>
            </a:r>
          </a:p>
          <a:p>
            <a:endParaRPr lang="en-US" dirty="0"/>
          </a:p>
          <a:p>
            <a:r>
              <a:rPr lang="en-US" b="1" u="sng" dirty="0"/>
              <a:t>mem</a:t>
            </a:r>
          </a:p>
          <a:p>
            <a:r>
              <a:rPr lang="en-US" dirty="0"/>
              <a:t>The</a:t>
            </a:r>
            <a:r>
              <a:rPr lang="en-US" baseline="0" dirty="0"/>
              <a:t> m</a:t>
            </a:r>
            <a:r>
              <a:rPr lang="en-US" dirty="0"/>
              <a:t>em is how many megabytes of memory are available. Unlike CPUs, which can burst to use more than their allocation if there’s spare capacity, memory is a strictly preallocated resource.</a:t>
            </a:r>
          </a:p>
          <a:p>
            <a:endParaRPr lang="en-US" dirty="0"/>
          </a:p>
          <a:p>
            <a:r>
              <a:rPr lang="en-US" b="1" u="sng" dirty="0"/>
              <a:t>disk</a:t>
            </a:r>
          </a:p>
          <a:p>
            <a:r>
              <a:rPr lang="en-US" dirty="0"/>
              <a:t>The disk represents the amount of scratch space (in megabytes) that should be available in the container’s sandbox.</a:t>
            </a:r>
          </a:p>
          <a:p>
            <a:endParaRPr lang="en-US" dirty="0"/>
          </a:p>
          <a:p>
            <a:r>
              <a:rPr lang="en-US" b="1" u="sng" dirty="0"/>
              <a:t>ports</a:t>
            </a:r>
          </a:p>
          <a:p>
            <a:r>
              <a:rPr lang="en-US" dirty="0"/>
              <a:t>Many tasks, such as HTTP servers, will want to open one or more ports, so that they can listen for incoming connections.</a:t>
            </a:r>
          </a:p>
          <a:p>
            <a:r>
              <a:rPr lang="en-US" dirty="0"/>
              <a:t>Since each port can only be bound to one task, Mesos helps by allowing tasks to reserve specific ports, so that each task uses a nonconflicting range.</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425714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So, what’s the difference between an executor and task? </a:t>
            </a:r>
          </a:p>
          <a:p>
            <a:endParaRPr lang="en-US" dirty="0"/>
          </a:p>
          <a:p>
            <a:r>
              <a:rPr lang="en-US" dirty="0"/>
              <a:t>An executor is a process container that runs one or more tasks.</a:t>
            </a:r>
          </a:p>
          <a:p>
            <a:endParaRPr lang="en-US" dirty="0"/>
          </a:p>
          <a:p>
            <a:r>
              <a:rPr lang="en-US" dirty="0"/>
              <a:t>And what’s a task? </a:t>
            </a:r>
          </a:p>
          <a:p>
            <a:r>
              <a:rPr lang="en-US" dirty="0"/>
              <a:t>A task is the unit of work in Mesos.</a:t>
            </a:r>
          </a:p>
          <a:p>
            <a:endParaRPr lang="en-US" dirty="0"/>
          </a:p>
          <a:p>
            <a:r>
              <a:rPr lang="en-US" dirty="0"/>
              <a:t>For example, you can think of an executor like Java Virtual Machine (JVM).</a:t>
            </a:r>
          </a:p>
          <a:p>
            <a:r>
              <a:rPr lang="en-US" dirty="0"/>
              <a:t>And a task is like a thread.  A executor can run multiple tasks just like a JVM can run multiple threads.</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3267637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Next slide describes the flow diagram.</a:t>
            </a:r>
          </a:p>
          <a:p>
            <a:endParaRPr lang="en-US" b="1" i="1" dirty="0"/>
          </a:p>
          <a:p>
            <a:r>
              <a:rPr lang="en-US" b="1" i="0" dirty="0"/>
              <a:t>Participant Notes:</a:t>
            </a:r>
          </a:p>
          <a:p>
            <a:r>
              <a:rPr lang="en-US" dirty="0"/>
              <a:t>While the master determines how many resources are offered to each framework, the frameworks' schedulers select which of the offered resources to use. </a:t>
            </a:r>
          </a:p>
          <a:p>
            <a:r>
              <a:rPr lang="en-US" dirty="0"/>
              <a:t>When a framework accepts offered resources, it passes to Mesos a description of the tasks it wants to run on them. </a:t>
            </a:r>
          </a:p>
          <a:p>
            <a:r>
              <a:rPr lang="en-US" dirty="0"/>
              <a:t>In turn, Mesos launches the tasks on the corresponding agents.</a:t>
            </a:r>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1692244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Explain the application launch process.</a:t>
            </a:r>
          </a:p>
          <a:p>
            <a:r>
              <a:rPr lang="en-US" b="0" i="1" dirty="0"/>
              <a:t>Numbers describe the sequence of events.</a:t>
            </a:r>
          </a:p>
          <a:p>
            <a:endParaRPr lang="en-US" b="1" i="1" dirty="0"/>
          </a:p>
          <a:p>
            <a:r>
              <a:rPr lang="en-US" b="1" i="0" dirty="0"/>
              <a:t>Participant Notes:</a:t>
            </a:r>
          </a:p>
          <a:p>
            <a:r>
              <a:rPr lang="en-US" dirty="0"/>
              <a:t>This diagram shows the complete architecture of Mesos.</a:t>
            </a:r>
          </a:p>
          <a:p>
            <a:r>
              <a:rPr lang="en-US" dirty="0"/>
              <a:t>In addition to Mesos components, we also see application scheduler and executor.</a:t>
            </a:r>
          </a:p>
          <a:p>
            <a:endParaRPr lang="en-US" dirty="0"/>
          </a:p>
          <a:p>
            <a:r>
              <a:rPr lang="en-US" dirty="0"/>
              <a:t>Here is how the process works.</a:t>
            </a:r>
          </a:p>
          <a:p>
            <a:endParaRPr lang="en-US" dirty="0"/>
          </a:p>
          <a:p>
            <a:pPr marL="228600" indent="-228600">
              <a:buAutoNum type="arabicPeriod"/>
            </a:pPr>
            <a:r>
              <a:rPr lang="en-US" dirty="0"/>
              <a:t>The Application Scheduler negotiates with the Mesos master for resources.</a:t>
            </a:r>
            <a:br>
              <a:rPr lang="en-US" dirty="0"/>
            </a:br>
            <a:r>
              <a:rPr lang="en-US" dirty="0"/>
              <a:t>It requests resource specifics… need 5 executors with 2CPU and 4GB RAM each.</a:t>
            </a:r>
          </a:p>
          <a:p>
            <a:pPr marL="228600" indent="-228600">
              <a:buAutoNum type="arabicPeriod"/>
            </a:pPr>
            <a:r>
              <a:rPr lang="en-US" dirty="0"/>
              <a:t>The master replies back with an offer.</a:t>
            </a:r>
            <a:br>
              <a:rPr lang="en-US" dirty="0"/>
            </a:br>
            <a:r>
              <a:rPr lang="en-US" dirty="0"/>
              <a:t>Once the scheduler accepts the offer, it tells the master which tasks to deploy.</a:t>
            </a:r>
          </a:p>
          <a:p>
            <a:pPr marL="228600" indent="-228600">
              <a:buAutoNum type="arabicPeriod"/>
            </a:pPr>
            <a:r>
              <a:rPr lang="en-US" dirty="0"/>
              <a:t>Tasks are scheduled and run on the executor.</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232648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r>
              <a:rPr lang="en-US" b="0" i="0" dirty="0"/>
              <a:t>The history simply sets the stage, and you can expand on it as much as you want. But our goal is to just lead up to Mesos.</a:t>
            </a:r>
          </a:p>
          <a:p>
            <a:endParaRPr lang="en-US" b="0" i="0" dirty="0"/>
          </a:p>
          <a:p>
            <a:r>
              <a:rPr lang="en-US" b="1" i="0" dirty="0"/>
              <a:t>Participant Notes:</a:t>
            </a:r>
          </a:p>
          <a:p>
            <a:r>
              <a:rPr lang="en-US" dirty="0"/>
              <a:t>We show some important milestones in distributed computing.</a:t>
            </a:r>
          </a:p>
          <a:p>
            <a:endParaRPr lang="en-US" dirty="0"/>
          </a:p>
          <a:p>
            <a:r>
              <a:rPr lang="en-US" dirty="0"/>
              <a:t>2004 Google Map Reduce paper led to open source software of Hadoop.</a:t>
            </a:r>
          </a:p>
          <a:p>
            <a:r>
              <a:rPr lang="en-US" dirty="0"/>
              <a:t>Similarly Google's BORG inspires Mesos.</a:t>
            </a:r>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88485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A framework can request resources with certain capacity (for example 2CPU  + 4G memory).</a:t>
            </a:r>
          </a:p>
          <a:p>
            <a:r>
              <a:rPr lang="en-US" dirty="0"/>
              <a:t>It can reject the offers that do not satisfy its requirements</a:t>
            </a:r>
            <a:r>
              <a:rPr lang="en-US"/>
              <a:t>. </a:t>
            </a:r>
            <a:endParaRPr lang="en-US" dirty="0"/>
          </a:p>
          <a:p>
            <a:r>
              <a:rPr lang="en-US" dirty="0"/>
              <a:t>There is a simple policy called </a:t>
            </a:r>
            <a:r>
              <a:rPr lang="en-US" b="1" dirty="0"/>
              <a:t>delay scheduling</a:t>
            </a:r>
            <a:r>
              <a:rPr lang="en-US" dirty="0"/>
              <a:t>, in which frameworks wait for a limited time to acquire nodes storing the input data.</a:t>
            </a:r>
          </a:p>
          <a:p>
            <a:r>
              <a:rPr lang="en-US" dirty="0"/>
              <a:t>This  can ensure nearly optimal data locality (data lives on the same node where the process tasks are running)</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2026250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The applications that run on Mesos, should be distributed applications and able to withstand resource failure.</a:t>
            </a:r>
          </a:p>
          <a:p>
            <a:r>
              <a:rPr lang="en-US" dirty="0"/>
              <a:t>The applications you see here are all distributed applications.</a:t>
            </a:r>
          </a:p>
          <a:p>
            <a:endParaRPr lang="en-US" dirty="0"/>
          </a:p>
          <a:p>
            <a:r>
              <a:rPr lang="en-US" dirty="0"/>
              <a:t>For example, let's say we have a 10 node Cassandra cluster.</a:t>
            </a:r>
          </a:p>
          <a:p>
            <a:r>
              <a:rPr lang="en-US" dirty="0"/>
              <a:t>Even if we loose say 2 nodes, the Cassandra service will stay up.</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1939138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These are some suggestions only.</a:t>
            </a:r>
          </a:p>
          <a:p>
            <a:endParaRPr lang="en-US" b="1" i="1" dirty="0"/>
          </a:p>
          <a:p>
            <a:r>
              <a:rPr lang="en-US" b="1" i="0" dirty="0"/>
              <a:t>Participant Notes:</a:t>
            </a:r>
          </a:p>
          <a:p>
            <a:r>
              <a:rPr lang="en-US" dirty="0"/>
              <a:t>Please note these are suggestions, not requirements.</a:t>
            </a:r>
          </a:p>
          <a:p>
            <a:r>
              <a:rPr lang="en-US" dirty="0"/>
              <a:t>Tweak these according to your needs.</a:t>
            </a:r>
          </a:p>
          <a:p>
            <a:endParaRPr lang="en-US" dirty="0"/>
          </a:p>
          <a:p>
            <a:r>
              <a:rPr lang="en-US" dirty="0"/>
              <a:t>As you can see master nodes don't need a lot of hardware compared to agent nodes.</a:t>
            </a:r>
          </a:p>
          <a:p>
            <a:r>
              <a:rPr lang="en-US" dirty="0"/>
              <a:t>Masters do coordination, the actual work is done on agent nodes.</a:t>
            </a:r>
          </a:p>
          <a:p>
            <a:endParaRPr lang="en-US" dirty="0"/>
          </a:p>
          <a:p>
            <a:r>
              <a:rPr lang="en-US" dirty="0"/>
              <a:t>Applications run on Agent nodes.  So more CPU and memory are recommended.</a:t>
            </a:r>
          </a:p>
          <a:p>
            <a:endParaRPr lang="en-US" dirty="0"/>
          </a:p>
          <a:p>
            <a:r>
              <a:rPr lang="en-US" dirty="0"/>
              <a:t>Master nodes have mixed IO patterns and can benefit from flash/SSD drives.</a:t>
            </a:r>
          </a:p>
          <a:p>
            <a:r>
              <a:rPr lang="en-US" dirty="0"/>
              <a:t>Most of the agent nodes have sequential IO patterns, so regular drives will work.</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2432038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Demo the lab on screen.  And then have participants complete the lab on their own.</a:t>
            </a:r>
          </a:p>
          <a:p>
            <a:endParaRPr lang="en-US" b="1" i="1" dirty="0"/>
          </a:p>
          <a:p>
            <a:pPr lvl="0"/>
            <a:r>
              <a:rPr lang="en-US" sz="1200" b="1" i="1" kern="1200" dirty="0">
                <a:solidFill>
                  <a:schemeClr val="tx1"/>
                </a:solidFill>
                <a:effectLst/>
                <a:latin typeface="+mn-lt"/>
                <a:ea typeface="+mn-ea"/>
                <a:cs typeface="+mn-cs"/>
              </a:rPr>
              <a:t>Purpose</a:t>
            </a:r>
            <a:r>
              <a:rPr lang="en-US" sz="1200" i="1"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Getting Mesos up and running</a:t>
            </a:r>
          </a:p>
          <a:p>
            <a:pPr lvl="0"/>
            <a:endParaRPr lang="en-US" sz="1200" kern="1200" dirty="0">
              <a:solidFill>
                <a:schemeClr val="tx1"/>
              </a:solidFill>
              <a:effectLst/>
              <a:latin typeface="+mn-lt"/>
              <a:ea typeface="+mn-ea"/>
              <a:cs typeface="+mn-cs"/>
            </a:endParaRPr>
          </a:p>
          <a:p>
            <a:pPr lvl="0"/>
            <a:r>
              <a:rPr lang="en-US" sz="1200" b="1" i="1" kern="1200" dirty="0">
                <a:solidFill>
                  <a:schemeClr val="tx1"/>
                </a:solidFill>
                <a:effectLst/>
                <a:latin typeface="+mn-lt"/>
                <a:ea typeface="+mn-ea"/>
                <a:cs typeface="+mn-cs"/>
              </a:rPr>
              <a:t>Instruction Time Estimate</a:t>
            </a:r>
            <a:r>
              <a:rPr lang="en-US" sz="1200" i="1"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30 minutes</a:t>
            </a:r>
          </a:p>
          <a:p>
            <a:pPr lvl="0"/>
            <a:endParaRPr lang="en-US" sz="1200" kern="1200" dirty="0">
              <a:solidFill>
                <a:schemeClr val="tx1"/>
              </a:solidFill>
              <a:effectLst/>
              <a:latin typeface="+mn-lt"/>
              <a:ea typeface="+mn-ea"/>
              <a:cs typeface="+mn-cs"/>
            </a:endParaRPr>
          </a:p>
          <a:p>
            <a:pPr lvl="0"/>
            <a:r>
              <a:rPr lang="en-US" sz="1200" b="1" i="1" kern="1200" dirty="0">
                <a:solidFill>
                  <a:schemeClr val="tx1"/>
                </a:solidFill>
                <a:effectLst/>
                <a:latin typeface="+mn-lt"/>
                <a:ea typeface="+mn-ea"/>
                <a:cs typeface="+mn-cs"/>
              </a:rPr>
              <a:t>Instructions</a:t>
            </a:r>
            <a:r>
              <a:rPr lang="en-US" sz="1200" i="1" kern="1200" dirty="0">
                <a:solidFill>
                  <a:schemeClr val="tx1"/>
                </a:solidFill>
                <a:effectLst/>
                <a:latin typeface="+mn-lt"/>
                <a:ea typeface="+mn-ea"/>
                <a:cs typeface="+mn-cs"/>
              </a:rPr>
              <a:t>:</a:t>
            </a:r>
          </a:p>
          <a:p>
            <a:pPr lvl="0"/>
            <a:r>
              <a:rPr lang="en-US" sz="1200" i="1" kern="1200" dirty="0">
                <a:solidFill>
                  <a:schemeClr val="tx1"/>
                </a:solidFill>
                <a:effectLst/>
                <a:latin typeface="+mn-lt"/>
                <a:ea typeface="+mn-ea"/>
                <a:cs typeface="+mn-cs"/>
              </a:rPr>
              <a:t>Please refer the lab manual</a:t>
            </a:r>
          </a:p>
          <a:p>
            <a:endParaRPr lang="en-US" b="1" i="1" dirty="0"/>
          </a:p>
          <a:p>
            <a:endParaRPr lang="en-US" b="1" i="1" dirty="0"/>
          </a:p>
          <a:p>
            <a:r>
              <a:rPr lang="en-US" b="1" i="0" dirty="0"/>
              <a:t>Participant Notes:</a:t>
            </a:r>
          </a:p>
          <a:p>
            <a:r>
              <a:rPr lang="en-US" dirty="0"/>
              <a:t>Please see lab notes for detailed instructions.</a:t>
            </a:r>
          </a:p>
        </p:txBody>
      </p:sp>
    </p:spTree>
    <p:extLst>
      <p:ext uri="{BB962C8B-B14F-4D97-AF65-F5344CB8AC3E}">
        <p14:creationId xmlns:p14="http://schemas.microsoft.com/office/powerpoint/2010/main" val="222544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76948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Do a quick demo:</a:t>
            </a:r>
          </a:p>
          <a:p>
            <a:pPr marL="171450" indent="-171450">
              <a:buFontTx/>
              <a:buChar char="-"/>
            </a:pPr>
            <a:r>
              <a:rPr lang="en-US" b="0" i="1" dirty="0"/>
              <a:t>Bring up 'Activity Monitor' or 'Resource Monitor' on your laptop. </a:t>
            </a:r>
          </a:p>
          <a:p>
            <a:pPr marL="171450" indent="-171450">
              <a:buFontTx/>
              <a:buChar char="-"/>
            </a:pPr>
            <a:r>
              <a:rPr lang="en-US" b="0" i="1" dirty="0"/>
              <a:t>Show the running applications and their CPU/Memory usage.</a:t>
            </a:r>
          </a:p>
          <a:p>
            <a:endParaRPr lang="en-US" b="1" i="1" dirty="0"/>
          </a:p>
          <a:p>
            <a:r>
              <a:rPr lang="en-US" b="1" i="0" dirty="0"/>
              <a:t>Participant Notes:</a:t>
            </a:r>
          </a:p>
          <a:p>
            <a:r>
              <a:rPr lang="en-US" dirty="0"/>
              <a:t>Modern Operating Systems such as </a:t>
            </a:r>
            <a:r>
              <a:rPr lang="en-US" dirty="0" err="1"/>
              <a:t>MacOS</a:t>
            </a:r>
            <a:r>
              <a:rPr lang="en-US" dirty="0"/>
              <a:t>, Windows and Linux can run multiple applications concurrently.</a:t>
            </a:r>
          </a:p>
          <a:p>
            <a:r>
              <a:rPr lang="en-US" dirty="0"/>
              <a:t>This is called 'Multi Tasking'.</a:t>
            </a:r>
          </a:p>
          <a:p>
            <a:r>
              <a:rPr lang="en-US" dirty="0"/>
              <a:t>Many applications can run side by side, without affecting each other.</a:t>
            </a:r>
          </a:p>
          <a:p>
            <a:r>
              <a:rPr lang="en-US" dirty="0"/>
              <a:t>Advanced Operating Systems like Linux/Unix can host multiple users (each users running multiple applications) simultaneously.</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2847103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Hadoop is a distributed storage/compute system.  Invented by Yahoo and now an open source Apache project.</a:t>
            </a:r>
          </a:p>
          <a:p>
            <a:r>
              <a:rPr lang="en-US" dirty="0"/>
              <a:t>Hadoop 'democratized' Big Data processing.</a:t>
            </a:r>
          </a:p>
          <a:p>
            <a:r>
              <a:rPr lang="en-US" dirty="0"/>
              <a:t>http://</a:t>
            </a:r>
            <a:r>
              <a:rPr lang="en-US" dirty="0" err="1"/>
              <a:t>Hadoop.apache.org</a:t>
            </a:r>
            <a:endParaRPr lang="en-US" dirty="0"/>
          </a:p>
          <a:p>
            <a:endParaRPr lang="en-US" dirty="0"/>
          </a:p>
          <a:p>
            <a:r>
              <a:rPr lang="en-US" dirty="0"/>
              <a:t>Cassandra is a distributed NoSQL database.</a:t>
            </a:r>
            <a:br>
              <a:rPr lang="en-US" dirty="0"/>
            </a:br>
            <a:r>
              <a:rPr lang="en-US" dirty="0"/>
              <a:t>It was invented at Facebook and open sourced.</a:t>
            </a:r>
          </a:p>
          <a:p>
            <a:r>
              <a:rPr lang="en-US" dirty="0"/>
              <a:t>Cassandra is used for large-scale data storage.</a:t>
            </a:r>
          </a:p>
          <a:p>
            <a:r>
              <a:rPr lang="en-US" dirty="0"/>
              <a:t>http://</a:t>
            </a:r>
            <a:r>
              <a:rPr lang="en-US" dirty="0" err="1"/>
              <a:t>Cassandra.apache.org</a:t>
            </a:r>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96059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In 2011 </a:t>
            </a:r>
            <a:r>
              <a:rPr lang="en-US" dirty="0"/>
              <a:t>the Berkeley AMP </a:t>
            </a:r>
            <a:r>
              <a:rPr lang="en-US"/>
              <a:t>lab was </a:t>
            </a:r>
            <a:r>
              <a:rPr lang="en-US" dirty="0"/>
              <a:t>in full swing. This is the group that today has brought us Spark, Tachyon, and many other distributed, scalable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projects they were working on was Mesos.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Companies like Google and Yahoo! are interested in the AMP lab, because they’re working on similar problems. The team at Twitter take it a step further: they realize that Mesos solves a critical problem with which they’ve been struggling.  So they hired the lead author Ben </a:t>
            </a:r>
            <a:r>
              <a:rPr lang="en-US" sz="1200" b="0" i="0" kern="1200" dirty="0" err="1">
                <a:solidFill>
                  <a:schemeClr val="tx1"/>
                </a:solidFill>
                <a:effectLst/>
                <a:latin typeface="+mn-lt"/>
                <a:ea typeface="+mn-ea"/>
                <a:cs typeface="+mn-cs"/>
              </a:rPr>
              <a:t>Hindman</a:t>
            </a:r>
            <a:r>
              <a:rPr lang="en-US" sz="1200" b="0" i="0" kern="1200" dirty="0">
                <a:solidFill>
                  <a:schemeClr val="tx1"/>
                </a:solidFill>
                <a:effectLst/>
                <a:latin typeface="+mn-lt"/>
                <a:ea typeface="+mn-ea"/>
                <a:cs typeface="+mn-cs"/>
              </a:rPr>
              <a:t> Ph.D. to build Mesos as a more complete system.</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206180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endParaRPr lang="en-US" dirty="0"/>
          </a:p>
          <a:p>
            <a:r>
              <a:rPr lang="en-US" dirty="0"/>
              <a:t>Master-Worker architecture is a pretty popular principal in distributed system design.</a:t>
            </a:r>
          </a:p>
          <a:p>
            <a:r>
              <a:rPr lang="en-US" dirty="0"/>
              <a:t>Many distributed systems follow this architecture.</a:t>
            </a:r>
          </a:p>
          <a:p>
            <a:r>
              <a:rPr lang="en-US" dirty="0"/>
              <a:t>Examples include: Hadoop, Spark, HBase.</a:t>
            </a:r>
          </a:p>
          <a:p>
            <a:endParaRPr lang="en-US" dirty="0"/>
          </a:p>
          <a:p>
            <a:r>
              <a:rPr lang="en-US" dirty="0"/>
              <a:t>One of the reasons the Master-Worker design is popular is, it simplifies the system design.</a:t>
            </a:r>
          </a:p>
          <a:p>
            <a:r>
              <a:rPr lang="en-US" dirty="0"/>
              <a:t>However, the design has an inherent flaw – the Master can be a single point of failure.</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dirty="0"/>
          </a:p>
        </p:txBody>
      </p:sp>
    </p:spTree>
    <p:extLst>
      <p:ext uri="{BB962C8B-B14F-4D97-AF65-F5344CB8AC3E}">
        <p14:creationId xmlns:p14="http://schemas.microsoft.com/office/powerpoint/2010/main" val="115153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Since Master is potentially a 'single point of failure' in the design, there is a 'backup master' setup.</a:t>
            </a:r>
          </a:p>
          <a:p>
            <a:r>
              <a:rPr lang="en-US" dirty="0"/>
              <a:t>This design is called 'active-passive' design.</a:t>
            </a:r>
          </a:p>
          <a:p>
            <a:r>
              <a:rPr lang="en-US" dirty="0"/>
              <a:t>The backup will automatically take over when the active master fails.</a:t>
            </a:r>
          </a:p>
          <a:p>
            <a:endParaRPr lang="en-US" dirty="0"/>
          </a:p>
          <a:p>
            <a:r>
              <a:rPr lang="en-US" dirty="0"/>
              <a:t>You can ask the question, what if the backup master also fails.  Then we would need a backup for the</a:t>
            </a:r>
            <a:r>
              <a:rPr lang="en-US" baseline="0" dirty="0"/>
              <a:t> </a:t>
            </a:r>
            <a:r>
              <a:rPr lang="en-US" dirty="0"/>
              <a:t>backup.</a:t>
            </a:r>
          </a:p>
          <a:p>
            <a:r>
              <a:rPr lang="en-US" dirty="0"/>
              <a:t>You get the picture.</a:t>
            </a:r>
            <a:r>
              <a:rPr lang="en-US" dirty="0">
                <a:sym typeface="Wingdings" pitchFamily="2" charset="2"/>
              </a:rPr>
              <a:t>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1942039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Here we are showing a multi-master setup of Mesos.</a:t>
            </a:r>
          </a:p>
          <a:p>
            <a:r>
              <a:rPr lang="en-US" dirty="0"/>
              <a:t>Mesos can support multiple standby masters.  Only one master is selected as active.</a:t>
            </a:r>
          </a:p>
          <a:p>
            <a:r>
              <a:rPr lang="en-US" dirty="0"/>
              <a:t>Other masters are on standby.</a:t>
            </a:r>
          </a:p>
          <a:p>
            <a:endParaRPr lang="en-US" dirty="0"/>
          </a:p>
          <a:p>
            <a:r>
              <a:rPr lang="en-US" dirty="0"/>
              <a:t>Who selects the active master?</a:t>
            </a:r>
          </a:p>
          <a:p>
            <a:r>
              <a:rPr lang="en-US" dirty="0"/>
              <a:t>Zookeeper keeps track of active master.</a:t>
            </a:r>
          </a:p>
          <a:p>
            <a:r>
              <a:rPr lang="en-US" dirty="0"/>
              <a:t>We will look at zookeeper next.</a:t>
            </a:r>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3177398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653CFAEA-9102-4918-8398-773839953CDF}" type="datetime1">
              <a:rPr lang="en-US" smtClean="0"/>
              <a:t>7/18/18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4B4CC44-C096-48E7-8405-2F499F5ABF4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C44011BD-CD7B-4B79-885C-99003827461B}"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7E98567-8865-4A7E-A4C2-369D7F96E96C}"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83BBEFB3-2442-4E8D-9707-A67C75911B95}"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9B7A412C-3686-42A1-A5EE-403FEFDFCE6A}"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DAF87ECB-6368-4FF8-B9C0-35D61B3A189F}"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C3DCC6A9-C76D-4409-9A80-8261594C228E}"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025F9F5E-00C5-4B9D-991A-D2EFC8359D46}"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C8C1695D-C901-4BB8-8956-E0DB225485ED}"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24249DA5-2344-4E3E-AD8C-EB6913E1BBBA}"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6C8F271F-3471-4A55-84B3-B661AE315A3B}" type="datetime1">
              <a:rPr lang="en-US" smtClean="0"/>
              <a:t>7/18/18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3682C650-CDFD-4B04-8FFE-89E759AF9693}"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E18BAE9B-C7BA-47AA-851A-5CB23F6B6FF2}"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A1DFFE2B-E2FB-4D17-830A-B581B4775AB7}"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6261899F-5E22-4271-8082-1BE38CA06FF6}"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998DEDCC-0851-48AA-8B36-AB918A50422C}"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17F2B0E1-C9A8-4339-8CBA-43007FF17E81}" type="datetime1">
              <a:rPr lang="en-US" smtClean="0"/>
              <a:t>7/18/18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56A90-35EC-491F-BFB0-7D04B26C6A47}" type="datetime1">
              <a:rPr lang="en-US" smtClean="0"/>
              <a:t>7/18/18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2DF879FB-CB97-443E-A7BF-A7291A3AB871}" type="datetime1">
              <a:rPr lang="en-US" smtClean="0"/>
              <a:t>7/18/18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47B79-E23F-44B8-B3E9-56B61D3B9050}" type="datetime1">
              <a:rPr lang="en-US" smtClean="0"/>
              <a:t>7/18/18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877AB7F-9D50-4EBB-BB95-269A1BE53D78}"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905E2E9-7BED-4A3D-AF93-EEC20DACBFD9}"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4BF4E49E-77B0-49A4-9D47-59B807D7B921}"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0890DE2C-D720-4BC5-9C43-F3C9178340BA}"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595EDE58-7FE0-49EC-A6B0-3FC32BE5537E}"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0FA477EE-2F85-4B54-B1DE-640528A5C491}"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4746FEF7-896E-44A8-950F-AB8E55FC9B2F}" type="datetime1">
              <a:rPr lang="en-US" smtClean="0"/>
              <a:t>7/18/18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5CA822E-5877-4FC1-97D0-138318798DB3}"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535F98E2-FCA2-43F9-9142-A137E89389B1}"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D854F523-3AF4-4210-B183-EB1734364CD9}"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040E956-DAFF-4F57-AE0E-2AED6C17D636}"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ACAE5B0-2CA5-4392-9A65-178C20D5403B}"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235AFF6-319B-47C2-AA3D-FEE31C82198F}"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5CCA7C78-F4B2-4DB1-A8C3-49FF2ABCC061}"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316C22-DA86-42E2-BA09-95FAC6916138}"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88D37A1-84F0-4DF3-8851-EBD8D9061C8A}"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0819212-A2E2-46AE-A9B7-1E0DD6E9F9D2}"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5FB1470-788E-442E-997B-934828E9F0F8}" type="datetime1">
              <a:rPr lang="en-US" smtClean="0"/>
              <a:t>7/18/18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5BA43E8D-A1E2-43CF-995E-FC93327AD17B}" type="datetime1">
              <a:rPr lang="en-US" smtClean="0">
                <a:solidFill>
                  <a:srgbClr val="000000"/>
                </a:solidFill>
                <a:ea typeface="Osaka" pitchFamily="1" charset="-128"/>
              </a:rPr>
              <a:t>7/18/18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320A29F-0219-4612-A0DE-184E13DFF5C8}" type="datetime1">
              <a:rPr lang="en-US" smtClean="0"/>
              <a:t>7/18/18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1C8EEDB-E218-4EDA-BA52-82C85837181B}" type="datetime1">
              <a:rPr lang="en-US" smtClean="0"/>
              <a:t>7/18/18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8059F99E-C551-49C8-87D3-E2D83B917318}" type="datetime1">
              <a:rPr lang="en-US" smtClean="0"/>
              <a:t>7/18/18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4C5E053C-2FE3-45C4-B280-42BEC51D4F2E}" type="datetime1">
              <a:rPr lang="en-US" smtClean="0"/>
              <a:t>7/18/18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hf hdr="0" dt="0"/>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tags" Target="../tags/tag6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6.tiff"/><Relationship Id="rId4" Type="http://schemas.openxmlformats.org/officeDocument/2006/relationships/image" Target="../media/image35.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xml"/><Relationship Id="rId1" Type="http://schemas.openxmlformats.org/officeDocument/2006/relationships/tags" Target="../tags/tag6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7.xml"/><Relationship Id="rId1" Type="http://schemas.openxmlformats.org/officeDocument/2006/relationships/tags" Target="../tags/tag68.xml"/></Relationships>
</file>

<file path=ppt/slides/_rels/slide38.xml.rels><?xml version="1.0" encoding="UTF-8" standalone="yes"?>
<Relationships xmlns="http://schemas.openxmlformats.org/package/2006/relationships"><Relationship Id="rId3" Type="http://schemas.openxmlformats.org/officeDocument/2006/relationships/hyperlink" Target="https://www.manning.com/books/mesos-in-action" TargetMode="External"/><Relationship Id="rId2" Type="http://schemas.openxmlformats.org/officeDocument/2006/relationships/hyperlink" Target="http://shop.oreilly.com/product/0636920039952.do" TargetMode="Externa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a:t>Mesos Introduction</a:t>
            </a:r>
          </a:p>
        </p:txBody>
      </p:sp>
      <p:sp>
        <p:nvSpPr>
          <p:cNvPr id="11" name="Subtitle 10"/>
          <p:cNvSpPr>
            <a:spLocks noGrp="1"/>
          </p:cNvSpPr>
          <p:nvPr>
            <p:ph type="subTitle" idx="1"/>
          </p:nvPr>
        </p:nvSpPr>
        <p:spPr/>
        <p:txBody>
          <a:bodyPr/>
          <a:lstStyle/>
          <a:p>
            <a:r>
              <a:rPr lang="en-US" dirty="0"/>
              <a:t>Module 8</a:t>
            </a:r>
          </a:p>
        </p:txBody>
      </p:sp>
      <p:sp>
        <p:nvSpPr>
          <p:cNvPr id="12" name="Text Placeholder 11"/>
          <p:cNvSpPr>
            <a:spLocks noGrp="1"/>
          </p:cNvSpPr>
          <p:nvPr>
            <p:ph type="body" sz="quarter" idx="13"/>
          </p:nvPr>
        </p:nvSpPr>
        <p:spPr/>
        <p:txBody>
          <a:bodyPr/>
          <a:lstStyle/>
          <a:p>
            <a:endParaRPr lang="en-US"/>
          </a:p>
        </p:txBody>
      </p:sp>
    </p:spTree>
    <p:custDataLst>
      <p:tags r:id="rId1"/>
    </p:custDataLst>
    <p:extLst>
      <p:ext uri="{BB962C8B-B14F-4D97-AF65-F5344CB8AC3E}">
        <p14:creationId xmlns:p14="http://schemas.microsoft.com/office/powerpoint/2010/main" val="257397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D4CD-243B-504F-A894-D17079675249}"/>
              </a:ext>
            </a:extLst>
          </p:cNvPr>
          <p:cNvSpPr>
            <a:spLocks noGrp="1"/>
          </p:cNvSpPr>
          <p:nvPr>
            <p:ph type="title"/>
          </p:nvPr>
        </p:nvSpPr>
        <p:spPr/>
        <p:txBody>
          <a:bodyPr/>
          <a:lstStyle/>
          <a:p>
            <a:r>
              <a:rPr lang="en-US" dirty="0"/>
              <a:t>Mesos Design</a:t>
            </a:r>
          </a:p>
        </p:txBody>
      </p:sp>
      <p:sp>
        <p:nvSpPr>
          <p:cNvPr id="3" name="Content Placeholder 2">
            <a:extLst>
              <a:ext uri="{FF2B5EF4-FFF2-40B4-BE49-F238E27FC236}">
                <a16:creationId xmlns:a16="http://schemas.microsoft.com/office/drawing/2014/main" id="{61C0A0FF-B9B9-AC45-A037-BC336C14EE3B}"/>
              </a:ext>
            </a:extLst>
          </p:cNvPr>
          <p:cNvSpPr>
            <a:spLocks noGrp="1"/>
          </p:cNvSpPr>
          <p:nvPr>
            <p:ph idx="1"/>
          </p:nvPr>
        </p:nvSpPr>
        <p:spPr>
          <a:xfrm>
            <a:off x="365760" y="1280160"/>
            <a:ext cx="8486775" cy="4074432"/>
          </a:xfrm>
        </p:spPr>
        <p:txBody>
          <a:bodyPr/>
          <a:lstStyle/>
          <a:p>
            <a:pPr marL="285750" indent="-285750">
              <a:buClr>
                <a:srgbClr val="E87722"/>
              </a:buClr>
              <a:buFont typeface="Arial" panose="020B0604020202020204" pitchFamily="34" charset="0"/>
              <a:buChar char="•"/>
            </a:pPr>
            <a:r>
              <a:rPr lang="en-US" dirty="0"/>
              <a:t>Mesos is designed not to have a single point of failure.</a:t>
            </a:r>
          </a:p>
          <a:p>
            <a:pPr marL="285750" indent="-285750">
              <a:buClr>
                <a:srgbClr val="E87722"/>
              </a:buClr>
              <a:buFont typeface="Arial" panose="020B0604020202020204" pitchFamily="34" charset="0"/>
              <a:buChar char="•"/>
            </a:pPr>
            <a:r>
              <a:rPr lang="en-US" dirty="0"/>
              <a:t>It extends the active-passive master design.</a:t>
            </a:r>
          </a:p>
          <a:p>
            <a:pPr marL="285750" indent="-285750">
              <a:buClr>
                <a:srgbClr val="E87722"/>
              </a:buClr>
              <a:buFont typeface="Arial" panose="020B0604020202020204" pitchFamily="34" charset="0"/>
              <a:buChar char="•"/>
            </a:pPr>
            <a:r>
              <a:rPr lang="en-US" dirty="0"/>
              <a:t>Mesos allows multiple masters (more than 2).</a:t>
            </a:r>
          </a:p>
        </p:txBody>
      </p:sp>
      <p:sp>
        <p:nvSpPr>
          <p:cNvPr id="4" name="Footer Placeholder 3">
            <a:extLst>
              <a:ext uri="{FF2B5EF4-FFF2-40B4-BE49-F238E27FC236}">
                <a16:creationId xmlns:a16="http://schemas.microsoft.com/office/drawing/2014/main" id="{57B098C1-D2D5-844A-B2A2-2FB04041AD1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D8F04E5-8D94-3047-8A9E-6E45678B48D0}"/>
              </a:ext>
            </a:extLst>
          </p:cNvPr>
          <p:cNvSpPr>
            <a:spLocks noGrp="1"/>
          </p:cNvSpPr>
          <p:nvPr>
            <p:ph type="sldNum" sz="quarter" idx="12"/>
          </p:nvPr>
        </p:nvSpPr>
        <p:spPr/>
        <p:txBody>
          <a:bodyPr/>
          <a:lstStyle/>
          <a:p>
            <a:fld id="{3310D8EA-3107-4873-B9AB-DD7D3E79053A}" type="slidenum">
              <a:rPr lang="en-US" smtClean="0"/>
              <a:t>10</a:t>
            </a:fld>
            <a:endParaRPr lang="en-US" dirty="0"/>
          </a:p>
        </p:txBody>
      </p:sp>
      <p:pic>
        <p:nvPicPr>
          <p:cNvPr id="7" name="Picture 6">
            <a:extLst>
              <a:ext uri="{FF2B5EF4-FFF2-40B4-BE49-F238E27FC236}">
                <a16:creationId xmlns:a16="http://schemas.microsoft.com/office/drawing/2014/main" id="{82D16B3C-14B2-8D4D-84F2-279B9B83C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14" y="2998893"/>
            <a:ext cx="7874000" cy="2527300"/>
          </a:xfrm>
          <a:prstGeom prst="rect">
            <a:avLst/>
          </a:prstGeom>
        </p:spPr>
      </p:pic>
    </p:spTree>
    <p:extLst>
      <p:ext uri="{BB962C8B-B14F-4D97-AF65-F5344CB8AC3E}">
        <p14:creationId xmlns:p14="http://schemas.microsoft.com/office/powerpoint/2010/main" val="3555992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Zookeeper</a:t>
            </a:r>
          </a:p>
        </p:txBody>
      </p:sp>
      <p:sp>
        <p:nvSpPr>
          <p:cNvPr id="15" name="Text Placeholder 14"/>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332146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BE46-491C-AC4C-8557-21CC3707C85B}"/>
              </a:ext>
            </a:extLst>
          </p:cNvPr>
          <p:cNvSpPr>
            <a:spLocks noGrp="1"/>
          </p:cNvSpPr>
          <p:nvPr>
            <p:ph type="title"/>
          </p:nvPr>
        </p:nvSpPr>
        <p:spPr/>
        <p:txBody>
          <a:bodyPr/>
          <a:lstStyle/>
          <a:p>
            <a:r>
              <a:rPr lang="en-US" dirty="0"/>
              <a:t>Brief History of Distributed Computing</a:t>
            </a:r>
          </a:p>
        </p:txBody>
      </p:sp>
      <p:sp>
        <p:nvSpPr>
          <p:cNvPr id="4" name="Footer Placeholder 3">
            <a:extLst>
              <a:ext uri="{FF2B5EF4-FFF2-40B4-BE49-F238E27FC236}">
                <a16:creationId xmlns:a16="http://schemas.microsoft.com/office/drawing/2014/main" id="{4D832FD1-F5FC-F444-ADEE-413103990290}"/>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FD432FF2-2369-FC4D-9776-D296DEE1A96A}"/>
              </a:ext>
            </a:extLst>
          </p:cNvPr>
          <p:cNvSpPr>
            <a:spLocks noGrp="1"/>
          </p:cNvSpPr>
          <p:nvPr>
            <p:ph type="sldNum" sz="quarter" idx="12"/>
          </p:nvPr>
        </p:nvSpPr>
        <p:spPr/>
        <p:txBody>
          <a:bodyPr/>
          <a:lstStyle/>
          <a:p>
            <a:fld id="{3310D8EA-3107-4873-B9AB-DD7D3E79053A}" type="slidenum">
              <a:rPr lang="en-US" smtClean="0"/>
              <a:t>12</a:t>
            </a:fld>
            <a:endParaRPr lang="en-US" dirty="0"/>
          </a:p>
        </p:txBody>
      </p:sp>
      <p:sp>
        <p:nvSpPr>
          <p:cNvPr id="12" name="Text Placeholder 11"/>
          <p:cNvSpPr>
            <a:spLocks noGrp="1"/>
          </p:cNvSpPr>
          <p:nvPr>
            <p:ph type="body" sz="quarter" idx="14"/>
          </p:nvPr>
        </p:nvSpPr>
        <p:spPr>
          <a:xfrm>
            <a:off x="371475" y="1245981"/>
            <a:ext cx="1273088" cy="1307592"/>
          </a:xfrm>
        </p:spPr>
        <p:txBody>
          <a:bodyPr/>
          <a:lstStyle/>
          <a:p>
            <a:pPr algn="ctr"/>
            <a:r>
              <a:rPr lang="en-US" sz="2400" dirty="0">
                <a:solidFill>
                  <a:schemeClr val="bg1"/>
                </a:solidFill>
              </a:rPr>
              <a:t>1900s</a:t>
            </a:r>
          </a:p>
        </p:txBody>
      </p:sp>
      <p:sp>
        <p:nvSpPr>
          <p:cNvPr id="13" name="Text Placeholder 12"/>
          <p:cNvSpPr>
            <a:spLocks noGrp="1"/>
          </p:cNvSpPr>
          <p:nvPr>
            <p:ph type="body" sz="quarter" idx="16"/>
          </p:nvPr>
        </p:nvSpPr>
        <p:spPr>
          <a:xfrm>
            <a:off x="371475" y="2608283"/>
            <a:ext cx="1273088" cy="1307592"/>
          </a:xfrm>
        </p:spPr>
        <p:txBody>
          <a:bodyPr/>
          <a:lstStyle/>
          <a:p>
            <a:pPr algn="ctr"/>
            <a:r>
              <a:rPr lang="en-US" sz="2400" dirty="0">
                <a:solidFill>
                  <a:schemeClr val="bg1"/>
                </a:solidFill>
              </a:rPr>
              <a:t>2000s</a:t>
            </a:r>
          </a:p>
        </p:txBody>
      </p:sp>
      <p:sp>
        <p:nvSpPr>
          <p:cNvPr id="15" name="Text Placeholder 14"/>
          <p:cNvSpPr>
            <a:spLocks noGrp="1"/>
          </p:cNvSpPr>
          <p:nvPr>
            <p:ph type="body" sz="quarter" idx="18"/>
          </p:nvPr>
        </p:nvSpPr>
        <p:spPr>
          <a:xfrm>
            <a:off x="1738653" y="1432244"/>
            <a:ext cx="7116876" cy="1280160"/>
          </a:xfrm>
        </p:spPr>
        <p:txBody>
          <a:bodyPr/>
          <a:lstStyle/>
          <a:p>
            <a:pPr marL="285750" indent="-285750">
              <a:lnSpc>
                <a:spcPct val="50000"/>
              </a:lnSpc>
              <a:buClr>
                <a:srgbClr val="E87722"/>
              </a:buClr>
              <a:buFont typeface="Arial" panose="020B0604020202020204" pitchFamily="34" charset="0"/>
              <a:buChar char="•"/>
            </a:pPr>
            <a:r>
              <a:rPr lang="en-US" sz="1400" dirty="0"/>
              <a:t>Single core processors.</a:t>
            </a:r>
          </a:p>
          <a:p>
            <a:pPr marL="285750" indent="-285750">
              <a:lnSpc>
                <a:spcPct val="50000"/>
              </a:lnSpc>
              <a:buClr>
                <a:srgbClr val="E87722"/>
              </a:buClr>
              <a:buFont typeface="Arial" panose="020B0604020202020204" pitchFamily="34" charset="0"/>
              <a:buChar char="•"/>
            </a:pPr>
            <a:r>
              <a:rPr lang="en-US" sz="1400" dirty="0"/>
              <a:t>Programs ran in single ‘thread’ mode.</a:t>
            </a:r>
          </a:p>
          <a:p>
            <a:pPr marL="285750" indent="-285750">
              <a:lnSpc>
                <a:spcPct val="50000"/>
              </a:lnSpc>
              <a:buClr>
                <a:srgbClr val="E87722"/>
              </a:buClr>
              <a:buFont typeface="Arial" panose="020B0604020202020204" pitchFamily="34" charset="0"/>
              <a:buChar char="•"/>
            </a:pPr>
            <a:r>
              <a:rPr lang="en-US" sz="1400" dirty="0"/>
              <a:t>The game was faster and faster clock speeds (200MHZ ).</a:t>
            </a:r>
          </a:p>
          <a:p>
            <a:endParaRPr lang="en-US" sz="1400" dirty="0"/>
          </a:p>
        </p:txBody>
      </p:sp>
      <p:sp>
        <p:nvSpPr>
          <p:cNvPr id="16" name="Text Placeholder 15"/>
          <p:cNvSpPr>
            <a:spLocks noGrp="1"/>
          </p:cNvSpPr>
          <p:nvPr>
            <p:ph type="body" sz="quarter" idx="19"/>
          </p:nvPr>
        </p:nvSpPr>
        <p:spPr>
          <a:xfrm>
            <a:off x="1738652" y="2779729"/>
            <a:ext cx="7739455" cy="1724101"/>
          </a:xfrm>
        </p:spPr>
        <p:txBody>
          <a:bodyPr/>
          <a:lstStyle/>
          <a:p>
            <a:pPr marL="285750" indent="-285750">
              <a:lnSpc>
                <a:spcPct val="50000"/>
              </a:lnSpc>
              <a:buClr>
                <a:srgbClr val="E87722"/>
              </a:buClr>
              <a:buFont typeface="Arial" panose="020B0604020202020204" pitchFamily="34" charset="0"/>
              <a:buChar char="•"/>
            </a:pPr>
            <a:r>
              <a:rPr lang="en-US" sz="1400" dirty="0"/>
              <a:t>Multi -ore processors come into the market. </a:t>
            </a:r>
          </a:p>
          <a:p>
            <a:pPr marL="285750" indent="-285750">
              <a:lnSpc>
                <a:spcPct val="50000"/>
              </a:lnSpc>
              <a:buClr>
                <a:srgbClr val="E87722"/>
              </a:buClr>
              <a:buFont typeface="Arial" panose="020B0604020202020204" pitchFamily="34" charset="0"/>
              <a:buChar char="•"/>
            </a:pPr>
            <a:r>
              <a:rPr lang="en-US" sz="1400" dirty="0"/>
              <a:t>Multiple threads or programs can run simultaneously on cores.</a:t>
            </a:r>
          </a:p>
          <a:p>
            <a:pPr marL="285750" indent="-285750">
              <a:lnSpc>
                <a:spcPct val="50000"/>
              </a:lnSpc>
              <a:buClr>
                <a:srgbClr val="E87722"/>
              </a:buClr>
              <a:buFont typeface="Arial" panose="020B0604020202020204" pitchFamily="34" charset="0"/>
              <a:buChar char="•"/>
            </a:pPr>
            <a:r>
              <a:rPr lang="en-US" sz="1400" dirty="0"/>
              <a:t>Imagine two threads are trying to update a counter.</a:t>
            </a:r>
          </a:p>
          <a:p>
            <a:pPr marL="285750" indent="-285750">
              <a:lnSpc>
                <a:spcPct val="50000"/>
              </a:lnSpc>
              <a:buClr>
                <a:srgbClr val="E87722"/>
              </a:buClr>
              <a:buFont typeface="Arial" panose="020B0604020202020204" pitchFamily="34" charset="0"/>
              <a:buChar char="•"/>
            </a:pPr>
            <a:r>
              <a:rPr lang="en-US" sz="1400" dirty="0"/>
              <a:t>How can we prevent race conditions? We use synchronization mechanisms like:</a:t>
            </a:r>
          </a:p>
          <a:p>
            <a:pPr lvl="2">
              <a:lnSpc>
                <a:spcPct val="50000"/>
              </a:lnSpc>
            </a:pPr>
            <a:r>
              <a:rPr lang="en-US" sz="1400" dirty="0"/>
              <a:t> Locks, mutex, and semaphores.</a:t>
            </a:r>
          </a:p>
          <a:p>
            <a:pPr marL="0" lvl="1" indent="0">
              <a:lnSpc>
                <a:spcPct val="50000"/>
              </a:lnSpc>
              <a:buNone/>
            </a:pPr>
            <a:endParaRPr lang="en-US" dirty="0"/>
          </a:p>
        </p:txBody>
      </p:sp>
      <p:pic>
        <p:nvPicPr>
          <p:cNvPr id="6" name="Picture 5">
            <a:extLst>
              <a:ext uri="{FF2B5EF4-FFF2-40B4-BE49-F238E27FC236}">
                <a16:creationId xmlns:a16="http://schemas.microsoft.com/office/drawing/2014/main" id="{0A595A96-A9AA-8545-9D57-481BE2B78A36}"/>
              </a:ext>
            </a:extLst>
          </p:cNvPr>
          <p:cNvPicPr>
            <a:picLocks noChangeAspect="1"/>
          </p:cNvPicPr>
          <p:nvPr/>
        </p:nvPicPr>
        <p:blipFill>
          <a:blip r:embed="rId3"/>
          <a:stretch>
            <a:fillRect/>
          </a:stretch>
        </p:blipFill>
        <p:spPr>
          <a:xfrm>
            <a:off x="1761470" y="4351434"/>
            <a:ext cx="2107617" cy="1943967"/>
          </a:xfrm>
          <a:prstGeom prst="rect">
            <a:avLst/>
          </a:prstGeom>
        </p:spPr>
      </p:pic>
      <p:pic>
        <p:nvPicPr>
          <p:cNvPr id="7" name="Picture 6">
            <a:extLst>
              <a:ext uri="{FF2B5EF4-FFF2-40B4-BE49-F238E27FC236}">
                <a16:creationId xmlns:a16="http://schemas.microsoft.com/office/drawing/2014/main" id="{A95615EE-1E03-4A4E-8D34-C3786BEB91B5}"/>
              </a:ext>
            </a:extLst>
          </p:cNvPr>
          <p:cNvPicPr>
            <a:picLocks noChangeAspect="1"/>
          </p:cNvPicPr>
          <p:nvPr/>
        </p:nvPicPr>
        <p:blipFill rotWithShape="1">
          <a:blip r:embed="rId4"/>
          <a:srcRect l="8333" t="2778" r="9044" b="5555"/>
          <a:stretch/>
        </p:blipFill>
        <p:spPr>
          <a:xfrm>
            <a:off x="4733193" y="4066117"/>
            <a:ext cx="3022017" cy="2514600"/>
          </a:xfrm>
          <a:prstGeom prst="rect">
            <a:avLst/>
          </a:prstGeom>
        </p:spPr>
      </p:pic>
    </p:spTree>
    <p:extLst>
      <p:ext uri="{BB962C8B-B14F-4D97-AF65-F5344CB8AC3E}">
        <p14:creationId xmlns:p14="http://schemas.microsoft.com/office/powerpoint/2010/main" val="89963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C860-C4EC-394E-911B-E8185C6F1CF2}"/>
              </a:ext>
            </a:extLst>
          </p:cNvPr>
          <p:cNvSpPr>
            <a:spLocks noGrp="1"/>
          </p:cNvSpPr>
          <p:nvPr>
            <p:ph type="title"/>
          </p:nvPr>
        </p:nvSpPr>
        <p:spPr/>
        <p:txBody>
          <a:bodyPr/>
          <a:lstStyle/>
          <a:p>
            <a:r>
              <a:rPr lang="en-US" dirty="0"/>
              <a:t>Brief History of Distributed Computing (Cont.)</a:t>
            </a:r>
          </a:p>
        </p:txBody>
      </p:sp>
      <p:sp>
        <p:nvSpPr>
          <p:cNvPr id="3" name="Content Placeholder 2">
            <a:extLst>
              <a:ext uri="{FF2B5EF4-FFF2-40B4-BE49-F238E27FC236}">
                <a16:creationId xmlns:a16="http://schemas.microsoft.com/office/drawing/2014/main" id="{841FBC57-848C-5244-BBC3-9CBC5F66CA0F}"/>
              </a:ext>
            </a:extLst>
          </p:cNvPr>
          <p:cNvSpPr>
            <a:spLocks noGrp="1"/>
          </p:cNvSpPr>
          <p:nvPr>
            <p:ph idx="1"/>
          </p:nvPr>
        </p:nvSpPr>
        <p:spPr>
          <a:xfrm>
            <a:off x="365760" y="1280160"/>
            <a:ext cx="8486775" cy="4074432"/>
          </a:xfrm>
        </p:spPr>
        <p:txBody>
          <a:bodyPr/>
          <a:lstStyle/>
          <a:p>
            <a:r>
              <a:rPr lang="en-US" dirty="0"/>
              <a:t>Now we have Distributed systems with: </a:t>
            </a:r>
          </a:p>
          <a:p>
            <a:pPr lvl="1"/>
            <a:r>
              <a:rPr lang="en-US" dirty="0"/>
              <a:t>Multiple nodes.</a:t>
            </a:r>
          </a:p>
          <a:p>
            <a:pPr lvl="1"/>
            <a:r>
              <a:rPr lang="en-US" dirty="0"/>
              <a:t>Each with multiple cores.</a:t>
            </a:r>
          </a:p>
          <a:p>
            <a:pPr lvl="1"/>
            <a:r>
              <a:rPr lang="en-US" dirty="0"/>
              <a:t>How do we coordinate them all?</a:t>
            </a:r>
          </a:p>
          <a:p>
            <a:endParaRPr lang="en-US" dirty="0"/>
          </a:p>
          <a:p>
            <a:endParaRPr lang="en-US" dirty="0"/>
          </a:p>
        </p:txBody>
      </p:sp>
      <p:sp>
        <p:nvSpPr>
          <p:cNvPr id="4" name="Footer Placeholder 3">
            <a:extLst>
              <a:ext uri="{FF2B5EF4-FFF2-40B4-BE49-F238E27FC236}">
                <a16:creationId xmlns:a16="http://schemas.microsoft.com/office/drawing/2014/main" id="{7A2CBED5-E65B-2240-9647-5B8B7B18B76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3BB3C14D-439B-E34C-8063-F2CEC1CB8E17}"/>
              </a:ext>
            </a:extLst>
          </p:cNvPr>
          <p:cNvSpPr>
            <a:spLocks noGrp="1"/>
          </p:cNvSpPr>
          <p:nvPr>
            <p:ph type="sldNum" sz="quarter" idx="12"/>
          </p:nvPr>
        </p:nvSpPr>
        <p:spPr/>
        <p:txBody>
          <a:bodyPr/>
          <a:lstStyle/>
          <a:p>
            <a:fld id="{3310D8EA-3107-4873-B9AB-DD7D3E79053A}" type="slidenum">
              <a:rPr lang="en-US" smtClean="0"/>
              <a:t>13</a:t>
            </a:fld>
            <a:endParaRPr lang="en-US" dirty="0"/>
          </a:p>
        </p:txBody>
      </p:sp>
      <p:pic>
        <p:nvPicPr>
          <p:cNvPr id="6" name="Picture 5">
            <a:extLst>
              <a:ext uri="{FF2B5EF4-FFF2-40B4-BE49-F238E27FC236}">
                <a16:creationId xmlns:a16="http://schemas.microsoft.com/office/drawing/2014/main" id="{831E3DC0-D971-C74F-A975-74E5FB165ECD}"/>
              </a:ext>
            </a:extLst>
          </p:cNvPr>
          <p:cNvPicPr>
            <a:picLocks noChangeAspect="1"/>
          </p:cNvPicPr>
          <p:nvPr/>
        </p:nvPicPr>
        <p:blipFill>
          <a:blip r:embed="rId3"/>
          <a:stretch>
            <a:fillRect/>
          </a:stretch>
        </p:blipFill>
        <p:spPr>
          <a:xfrm>
            <a:off x="800100" y="3191933"/>
            <a:ext cx="7772400" cy="2687955"/>
          </a:xfrm>
          <a:prstGeom prst="rect">
            <a:avLst/>
          </a:prstGeom>
        </p:spPr>
      </p:pic>
    </p:spTree>
    <p:extLst>
      <p:ext uri="{BB962C8B-B14F-4D97-AF65-F5344CB8AC3E}">
        <p14:creationId xmlns:p14="http://schemas.microsoft.com/office/powerpoint/2010/main" val="3508433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D1D2-0CD8-7644-9330-A93BA6C5B4CF}"/>
              </a:ext>
            </a:extLst>
          </p:cNvPr>
          <p:cNvSpPr>
            <a:spLocks noGrp="1"/>
          </p:cNvSpPr>
          <p:nvPr>
            <p:ph type="title"/>
          </p:nvPr>
        </p:nvSpPr>
        <p:spPr/>
        <p:txBody>
          <a:bodyPr/>
          <a:lstStyle/>
          <a:p>
            <a:r>
              <a:rPr lang="en-US" dirty="0"/>
              <a:t>Distributed System Problem: Leader Election</a:t>
            </a:r>
          </a:p>
        </p:txBody>
      </p:sp>
      <p:sp>
        <p:nvSpPr>
          <p:cNvPr id="3" name="Content Placeholder 2">
            <a:extLst>
              <a:ext uri="{FF2B5EF4-FFF2-40B4-BE49-F238E27FC236}">
                <a16:creationId xmlns:a16="http://schemas.microsoft.com/office/drawing/2014/main" id="{A5E0AEB5-959F-F240-8A4D-5486F92EDF7F}"/>
              </a:ext>
            </a:extLst>
          </p:cNvPr>
          <p:cNvSpPr>
            <a:spLocks noGrp="1"/>
          </p:cNvSpPr>
          <p:nvPr>
            <p:ph idx="1"/>
          </p:nvPr>
        </p:nvSpPr>
        <p:spPr/>
        <p:txBody>
          <a:bodyPr/>
          <a:lstStyle/>
          <a:p>
            <a:r>
              <a:rPr lang="en-US" dirty="0"/>
              <a:t>There can only be ONE !</a:t>
            </a:r>
          </a:p>
          <a:p>
            <a:endParaRPr lang="en-US" dirty="0"/>
          </a:p>
          <a:p>
            <a:endParaRPr lang="en-US" dirty="0"/>
          </a:p>
        </p:txBody>
      </p:sp>
      <p:sp>
        <p:nvSpPr>
          <p:cNvPr id="4" name="Footer Placeholder 3">
            <a:extLst>
              <a:ext uri="{FF2B5EF4-FFF2-40B4-BE49-F238E27FC236}">
                <a16:creationId xmlns:a16="http://schemas.microsoft.com/office/drawing/2014/main" id="{9849AD9E-6BF2-C445-B701-3FEA3100423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943B4DB-6C47-0547-8711-F36376703BA9}"/>
              </a:ext>
            </a:extLst>
          </p:cNvPr>
          <p:cNvSpPr>
            <a:spLocks noGrp="1"/>
          </p:cNvSpPr>
          <p:nvPr>
            <p:ph type="sldNum" sz="quarter" idx="12"/>
          </p:nvPr>
        </p:nvSpPr>
        <p:spPr/>
        <p:txBody>
          <a:bodyPr/>
          <a:lstStyle/>
          <a:p>
            <a:fld id="{3310D8EA-3107-4873-B9AB-DD7D3E79053A}" type="slidenum">
              <a:rPr lang="en-US" smtClean="0"/>
              <a:t>14</a:t>
            </a:fld>
            <a:endParaRPr lang="en-US" dirty="0"/>
          </a:p>
        </p:txBody>
      </p:sp>
      <p:pic>
        <p:nvPicPr>
          <p:cNvPr id="6" name="Content Placeholder 4">
            <a:extLst>
              <a:ext uri="{FF2B5EF4-FFF2-40B4-BE49-F238E27FC236}">
                <a16:creationId xmlns:a16="http://schemas.microsoft.com/office/drawing/2014/main" id="{EEBDC852-409D-2F4E-B096-CEC5BC2E6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50862" y="2496457"/>
            <a:ext cx="8128000" cy="3403600"/>
          </a:xfrm>
          <a:prstGeom prst="rect">
            <a:avLst/>
          </a:prstGeom>
        </p:spPr>
      </p:pic>
    </p:spTree>
    <p:extLst>
      <p:ext uri="{BB962C8B-B14F-4D97-AF65-F5344CB8AC3E}">
        <p14:creationId xmlns:p14="http://schemas.microsoft.com/office/powerpoint/2010/main" val="1342420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D1D2-0CD8-7644-9330-A93BA6C5B4CF}"/>
              </a:ext>
            </a:extLst>
          </p:cNvPr>
          <p:cNvSpPr>
            <a:spLocks noGrp="1"/>
          </p:cNvSpPr>
          <p:nvPr>
            <p:ph type="title"/>
          </p:nvPr>
        </p:nvSpPr>
        <p:spPr/>
        <p:txBody>
          <a:bodyPr/>
          <a:lstStyle/>
          <a:p>
            <a:r>
              <a:rPr lang="en-US" dirty="0"/>
              <a:t>Distributed System Problem: Leader Election</a:t>
            </a:r>
          </a:p>
        </p:txBody>
      </p:sp>
      <p:sp>
        <p:nvSpPr>
          <p:cNvPr id="4" name="Footer Placeholder 3">
            <a:extLst>
              <a:ext uri="{FF2B5EF4-FFF2-40B4-BE49-F238E27FC236}">
                <a16:creationId xmlns:a16="http://schemas.microsoft.com/office/drawing/2014/main" id="{9849AD9E-6BF2-C445-B701-3FEA3100423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943B4DB-6C47-0547-8711-F36376703BA9}"/>
              </a:ext>
            </a:extLst>
          </p:cNvPr>
          <p:cNvSpPr>
            <a:spLocks noGrp="1"/>
          </p:cNvSpPr>
          <p:nvPr>
            <p:ph type="sldNum" sz="quarter" idx="12"/>
          </p:nvPr>
        </p:nvSpPr>
        <p:spPr/>
        <p:txBody>
          <a:bodyPr/>
          <a:lstStyle/>
          <a:p>
            <a:fld id="{3310D8EA-3107-4873-B9AB-DD7D3E79053A}" type="slidenum">
              <a:rPr lang="en-US" smtClean="0"/>
              <a:t>15</a:t>
            </a:fld>
            <a:endParaRPr lang="en-US" dirty="0"/>
          </a:p>
        </p:txBody>
      </p:sp>
      <p:pic>
        <p:nvPicPr>
          <p:cNvPr id="9" name="Content Placeholder 8">
            <a:extLst>
              <a:ext uri="{FF2B5EF4-FFF2-40B4-BE49-F238E27FC236}">
                <a16:creationId xmlns:a16="http://schemas.microsoft.com/office/drawing/2014/main" id="{3264C81D-2523-A649-9627-63823AA5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880" y="1986007"/>
            <a:ext cx="7311964" cy="3754349"/>
          </a:xfrm>
        </p:spPr>
      </p:pic>
    </p:spTree>
    <p:extLst>
      <p:ext uri="{BB962C8B-B14F-4D97-AF65-F5344CB8AC3E}">
        <p14:creationId xmlns:p14="http://schemas.microsoft.com/office/powerpoint/2010/main" val="165829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D1D2-0CD8-7644-9330-A93BA6C5B4CF}"/>
              </a:ext>
            </a:extLst>
          </p:cNvPr>
          <p:cNvSpPr>
            <a:spLocks noGrp="1"/>
          </p:cNvSpPr>
          <p:nvPr>
            <p:ph type="title"/>
          </p:nvPr>
        </p:nvSpPr>
        <p:spPr/>
        <p:txBody>
          <a:bodyPr/>
          <a:lstStyle/>
          <a:p>
            <a:r>
              <a:rPr lang="en-US" dirty="0"/>
              <a:t>Distributed System Problem: Leader Election (Cont.)</a:t>
            </a:r>
          </a:p>
        </p:txBody>
      </p:sp>
      <p:sp>
        <p:nvSpPr>
          <p:cNvPr id="4" name="Footer Placeholder 3">
            <a:extLst>
              <a:ext uri="{FF2B5EF4-FFF2-40B4-BE49-F238E27FC236}">
                <a16:creationId xmlns:a16="http://schemas.microsoft.com/office/drawing/2014/main" id="{9849AD9E-6BF2-C445-B701-3FEA3100423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943B4DB-6C47-0547-8711-F36376703BA9}"/>
              </a:ext>
            </a:extLst>
          </p:cNvPr>
          <p:cNvSpPr>
            <a:spLocks noGrp="1"/>
          </p:cNvSpPr>
          <p:nvPr>
            <p:ph type="sldNum" sz="quarter" idx="12"/>
          </p:nvPr>
        </p:nvSpPr>
        <p:spPr/>
        <p:txBody>
          <a:bodyPr/>
          <a:lstStyle/>
          <a:p>
            <a:fld id="{3310D8EA-3107-4873-B9AB-DD7D3E79053A}" type="slidenum">
              <a:rPr lang="en-US" smtClean="0"/>
              <a:t>16</a:t>
            </a:fld>
            <a:endParaRPr lang="en-US" dirty="0"/>
          </a:p>
        </p:txBody>
      </p:sp>
      <p:pic>
        <p:nvPicPr>
          <p:cNvPr id="6" name="Picture 5">
            <a:extLst>
              <a:ext uri="{FF2B5EF4-FFF2-40B4-BE49-F238E27FC236}">
                <a16:creationId xmlns:a16="http://schemas.microsoft.com/office/drawing/2014/main" id="{419EB293-138F-5B48-9A13-3D848389E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44" y="1753736"/>
            <a:ext cx="7153835" cy="3981851"/>
          </a:xfrm>
          <a:prstGeom prst="rect">
            <a:avLst/>
          </a:prstGeom>
        </p:spPr>
      </p:pic>
    </p:spTree>
    <p:extLst>
      <p:ext uri="{BB962C8B-B14F-4D97-AF65-F5344CB8AC3E}">
        <p14:creationId xmlns:p14="http://schemas.microsoft.com/office/powerpoint/2010/main" val="199755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6CD5-E020-5E43-BF77-5FB6D58060F5}"/>
              </a:ext>
            </a:extLst>
          </p:cNvPr>
          <p:cNvSpPr>
            <a:spLocks noGrp="1"/>
          </p:cNvSpPr>
          <p:nvPr>
            <p:ph type="title"/>
          </p:nvPr>
        </p:nvSpPr>
        <p:spPr/>
        <p:txBody>
          <a:bodyPr/>
          <a:lstStyle/>
          <a:p>
            <a:r>
              <a:rPr lang="en-US" dirty="0"/>
              <a:t>Zookeeper Cluster/Quorum</a:t>
            </a:r>
          </a:p>
        </p:txBody>
      </p:sp>
      <p:sp>
        <p:nvSpPr>
          <p:cNvPr id="3" name="Content Placeholder 2">
            <a:extLst>
              <a:ext uri="{FF2B5EF4-FFF2-40B4-BE49-F238E27FC236}">
                <a16:creationId xmlns:a16="http://schemas.microsoft.com/office/drawing/2014/main" id="{61415A76-B492-1F44-8812-26E28B9FE2F4}"/>
              </a:ext>
            </a:extLst>
          </p:cNvPr>
          <p:cNvSpPr>
            <a:spLocks noGrp="1"/>
          </p:cNvSpPr>
          <p:nvPr>
            <p:ph idx="1"/>
          </p:nvPr>
        </p:nvSpPr>
        <p:spPr>
          <a:xfrm>
            <a:off x="374904" y="1280160"/>
            <a:ext cx="8486775" cy="4074432"/>
          </a:xfrm>
        </p:spPr>
        <p:txBody>
          <a:bodyPr/>
          <a:lstStyle/>
          <a:p>
            <a:r>
              <a:rPr lang="en-US" dirty="0"/>
              <a:t>What if ZK goes down?</a:t>
            </a:r>
          </a:p>
          <a:p>
            <a:r>
              <a:rPr lang="en-US" dirty="0"/>
              <a:t>Run ZK as a cluster - ‘quorum’</a:t>
            </a:r>
          </a:p>
          <a:p>
            <a:pPr lvl="1"/>
            <a:r>
              <a:rPr lang="en-US" dirty="0"/>
              <a:t>No single point of failure</a:t>
            </a:r>
          </a:p>
          <a:p>
            <a:pPr>
              <a:buNone/>
            </a:pPr>
            <a:endParaRPr lang="en-US" dirty="0"/>
          </a:p>
        </p:txBody>
      </p:sp>
      <p:sp>
        <p:nvSpPr>
          <p:cNvPr id="4" name="Footer Placeholder 3">
            <a:extLst>
              <a:ext uri="{FF2B5EF4-FFF2-40B4-BE49-F238E27FC236}">
                <a16:creationId xmlns:a16="http://schemas.microsoft.com/office/drawing/2014/main" id="{D5D00CAB-0F94-0542-975A-0FC36BD61AC2}"/>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1ECA926-AAFD-AB4A-B0F3-1FF4FB9501F4}"/>
              </a:ext>
            </a:extLst>
          </p:cNvPr>
          <p:cNvSpPr>
            <a:spLocks noGrp="1"/>
          </p:cNvSpPr>
          <p:nvPr>
            <p:ph type="sldNum" sz="quarter" idx="12"/>
          </p:nvPr>
        </p:nvSpPr>
        <p:spPr/>
        <p:txBody>
          <a:bodyPr/>
          <a:lstStyle/>
          <a:p>
            <a:fld id="{3310D8EA-3107-4873-B9AB-DD7D3E79053A}" type="slidenum">
              <a:rPr lang="en-US" smtClean="0"/>
              <a:t>17</a:t>
            </a:fld>
            <a:endParaRPr lang="en-US" dirty="0"/>
          </a:p>
        </p:txBody>
      </p:sp>
      <p:pic>
        <p:nvPicPr>
          <p:cNvPr id="6" name="Picture 5">
            <a:extLst>
              <a:ext uri="{FF2B5EF4-FFF2-40B4-BE49-F238E27FC236}">
                <a16:creationId xmlns:a16="http://schemas.microsoft.com/office/drawing/2014/main" id="{9BD59AB3-14C9-4A42-8ADB-E8246A39D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133" y="2365738"/>
            <a:ext cx="5943599" cy="3555050"/>
          </a:xfrm>
          <a:prstGeom prst="rect">
            <a:avLst/>
          </a:prstGeom>
        </p:spPr>
      </p:pic>
    </p:spTree>
    <p:extLst>
      <p:ext uri="{BB962C8B-B14F-4D97-AF65-F5344CB8AC3E}">
        <p14:creationId xmlns:p14="http://schemas.microsoft.com/office/powerpoint/2010/main" val="278055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7468" y="1320800"/>
            <a:ext cx="6976532" cy="5232399"/>
          </a:xfrm>
          <a:prstGeom prst="rect">
            <a:avLst/>
          </a:prstGeom>
        </p:spPr>
      </p:pic>
      <p:sp>
        <p:nvSpPr>
          <p:cNvPr id="2" name="Title 1">
            <a:extLst>
              <a:ext uri="{FF2B5EF4-FFF2-40B4-BE49-F238E27FC236}">
                <a16:creationId xmlns:a16="http://schemas.microsoft.com/office/drawing/2014/main" id="{F1D97C35-49E0-2A44-9558-1CDC4845A189}"/>
              </a:ext>
            </a:extLst>
          </p:cNvPr>
          <p:cNvSpPr>
            <a:spLocks noGrp="1"/>
          </p:cNvSpPr>
          <p:nvPr>
            <p:ph type="title"/>
          </p:nvPr>
        </p:nvSpPr>
        <p:spPr/>
        <p:txBody>
          <a:bodyPr/>
          <a:lstStyle/>
          <a:p>
            <a:r>
              <a:rPr lang="en-US" dirty="0"/>
              <a:t>Zookeeper Services</a:t>
            </a:r>
          </a:p>
        </p:txBody>
      </p:sp>
      <p:sp>
        <p:nvSpPr>
          <p:cNvPr id="4" name="Footer Placeholder 3">
            <a:extLst>
              <a:ext uri="{FF2B5EF4-FFF2-40B4-BE49-F238E27FC236}">
                <a16:creationId xmlns:a16="http://schemas.microsoft.com/office/drawing/2014/main" id="{466C3201-EF87-E640-9118-D5476DB39EF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5C71B5AA-B955-E641-B616-AD237C692BE7}"/>
              </a:ext>
            </a:extLst>
          </p:cNvPr>
          <p:cNvSpPr>
            <a:spLocks noGrp="1"/>
          </p:cNvSpPr>
          <p:nvPr>
            <p:ph type="sldNum" sz="quarter" idx="12"/>
          </p:nvPr>
        </p:nvSpPr>
        <p:spPr/>
        <p:txBody>
          <a:bodyPr/>
          <a:lstStyle/>
          <a:p>
            <a:fld id="{3310D8EA-3107-4873-B9AB-DD7D3E79053A}" type="slidenum">
              <a:rPr lang="en-US" smtClean="0"/>
              <a:t>18</a:t>
            </a:fld>
            <a:endParaRPr lang="en-US" dirty="0"/>
          </a:p>
        </p:txBody>
      </p:sp>
      <p:sp>
        <p:nvSpPr>
          <p:cNvPr id="7" name="Text Placeholder 6"/>
          <p:cNvSpPr>
            <a:spLocks noGrp="1"/>
          </p:cNvSpPr>
          <p:nvPr>
            <p:ph type="body" sz="quarter" idx="14"/>
          </p:nvPr>
        </p:nvSpPr>
        <p:spPr/>
        <p:txBody>
          <a:bodyPr/>
          <a:lstStyle/>
          <a:p>
            <a:pPr algn="ctr"/>
            <a:r>
              <a:rPr lang="en-US" sz="3200" dirty="0">
                <a:solidFill>
                  <a:schemeClr val="bg1"/>
                </a:solidFill>
              </a:rPr>
              <a:t>1</a:t>
            </a:r>
          </a:p>
        </p:txBody>
      </p:sp>
      <p:sp>
        <p:nvSpPr>
          <p:cNvPr id="8" name="Text Placeholder 7"/>
          <p:cNvSpPr>
            <a:spLocks noGrp="1"/>
          </p:cNvSpPr>
          <p:nvPr>
            <p:ph type="body" sz="quarter" idx="16"/>
          </p:nvPr>
        </p:nvSpPr>
        <p:spPr/>
        <p:txBody>
          <a:bodyPr/>
          <a:lstStyle/>
          <a:p>
            <a:pPr algn="ctr"/>
            <a:r>
              <a:rPr lang="en-US" sz="3200" dirty="0">
                <a:solidFill>
                  <a:schemeClr val="bg1"/>
                </a:solidFill>
              </a:rPr>
              <a:t>2</a:t>
            </a:r>
          </a:p>
        </p:txBody>
      </p:sp>
      <p:sp>
        <p:nvSpPr>
          <p:cNvPr id="9" name="Text Placeholder 8"/>
          <p:cNvSpPr>
            <a:spLocks noGrp="1"/>
          </p:cNvSpPr>
          <p:nvPr>
            <p:ph type="body" sz="quarter" idx="17"/>
          </p:nvPr>
        </p:nvSpPr>
        <p:spPr/>
        <p:txBody>
          <a:bodyPr/>
          <a:lstStyle/>
          <a:p>
            <a:pPr algn="ctr"/>
            <a:r>
              <a:rPr lang="en-US" sz="3200" dirty="0">
                <a:solidFill>
                  <a:schemeClr val="bg1"/>
                </a:solidFill>
              </a:rPr>
              <a:t>3</a:t>
            </a:r>
          </a:p>
        </p:txBody>
      </p:sp>
      <p:sp>
        <p:nvSpPr>
          <p:cNvPr id="10" name="Text Placeholder 9"/>
          <p:cNvSpPr>
            <a:spLocks noGrp="1"/>
          </p:cNvSpPr>
          <p:nvPr>
            <p:ph type="body" sz="quarter" idx="18"/>
          </p:nvPr>
        </p:nvSpPr>
        <p:spPr/>
        <p:txBody>
          <a:bodyPr anchor="ctr"/>
          <a:lstStyle/>
          <a:p>
            <a:r>
              <a:rPr lang="en-US" dirty="0"/>
              <a:t>Configuration</a:t>
            </a:r>
          </a:p>
        </p:txBody>
      </p:sp>
      <p:sp>
        <p:nvSpPr>
          <p:cNvPr id="11" name="Text Placeholder 10"/>
          <p:cNvSpPr>
            <a:spLocks noGrp="1"/>
          </p:cNvSpPr>
          <p:nvPr>
            <p:ph type="body" sz="quarter" idx="19"/>
          </p:nvPr>
        </p:nvSpPr>
        <p:spPr/>
        <p:txBody>
          <a:bodyPr anchor="ctr"/>
          <a:lstStyle/>
          <a:p>
            <a:r>
              <a:rPr lang="en-US" dirty="0"/>
              <a:t>Synchronization</a:t>
            </a:r>
          </a:p>
        </p:txBody>
      </p:sp>
      <p:sp>
        <p:nvSpPr>
          <p:cNvPr id="12" name="Text Placeholder 11"/>
          <p:cNvSpPr>
            <a:spLocks noGrp="1"/>
          </p:cNvSpPr>
          <p:nvPr>
            <p:ph type="body" sz="quarter" idx="20"/>
          </p:nvPr>
        </p:nvSpPr>
        <p:spPr/>
        <p:txBody>
          <a:bodyPr anchor="ctr"/>
          <a:lstStyle/>
          <a:p>
            <a:r>
              <a:rPr lang="en-US" dirty="0"/>
              <a:t>Name Registry</a:t>
            </a:r>
          </a:p>
        </p:txBody>
      </p:sp>
      <p:sp>
        <p:nvSpPr>
          <p:cNvPr id="13" name="Text Placeholder 12"/>
          <p:cNvSpPr>
            <a:spLocks noGrp="1"/>
          </p:cNvSpPr>
          <p:nvPr>
            <p:ph type="body" sz="quarter" idx="21"/>
          </p:nvPr>
        </p:nvSpPr>
        <p:spPr/>
        <p:txBody>
          <a:bodyPr/>
          <a:lstStyle/>
          <a:p>
            <a:pPr algn="ctr"/>
            <a:r>
              <a:rPr lang="en-US" sz="3200" dirty="0">
                <a:solidFill>
                  <a:schemeClr val="bg1"/>
                </a:solidFill>
              </a:rPr>
              <a:t>4</a:t>
            </a:r>
          </a:p>
        </p:txBody>
      </p:sp>
      <p:sp>
        <p:nvSpPr>
          <p:cNvPr id="14" name="Text Placeholder 13"/>
          <p:cNvSpPr>
            <a:spLocks noGrp="1"/>
          </p:cNvSpPr>
          <p:nvPr>
            <p:ph type="body" sz="quarter" idx="22"/>
          </p:nvPr>
        </p:nvSpPr>
        <p:spPr/>
        <p:txBody>
          <a:bodyPr anchor="ctr"/>
          <a:lstStyle/>
          <a:p>
            <a:r>
              <a:rPr lang="en-US" dirty="0"/>
              <a:t>Consensus</a:t>
            </a:r>
          </a:p>
        </p:txBody>
      </p:sp>
      <p:sp>
        <p:nvSpPr>
          <p:cNvPr id="15" name="Text Placeholder 14"/>
          <p:cNvSpPr>
            <a:spLocks noGrp="1"/>
          </p:cNvSpPr>
          <p:nvPr>
            <p:ph type="body" sz="quarter" idx="23"/>
          </p:nvPr>
        </p:nvSpPr>
        <p:spPr/>
        <p:txBody>
          <a:bodyPr/>
          <a:lstStyle/>
          <a:p>
            <a:pPr algn="ctr"/>
            <a:r>
              <a:rPr lang="en-US" sz="3200" dirty="0">
                <a:solidFill>
                  <a:schemeClr val="bg1"/>
                </a:solidFill>
              </a:rPr>
              <a:t>5</a:t>
            </a:r>
          </a:p>
        </p:txBody>
      </p:sp>
      <p:sp>
        <p:nvSpPr>
          <p:cNvPr id="16" name="Text Placeholder 15"/>
          <p:cNvSpPr>
            <a:spLocks noGrp="1"/>
          </p:cNvSpPr>
          <p:nvPr>
            <p:ph type="body" sz="quarter" idx="24"/>
          </p:nvPr>
        </p:nvSpPr>
        <p:spPr/>
        <p:txBody>
          <a:bodyPr anchor="ctr"/>
          <a:lstStyle/>
          <a:p>
            <a:r>
              <a:rPr lang="en-US" dirty="0"/>
              <a:t>Leader Election</a:t>
            </a:r>
          </a:p>
        </p:txBody>
      </p:sp>
      <p:sp>
        <p:nvSpPr>
          <p:cNvPr id="17" name="Text Placeholder 16"/>
          <p:cNvSpPr>
            <a:spLocks noGrp="1"/>
          </p:cNvSpPr>
          <p:nvPr>
            <p:ph type="body" sz="quarter" idx="13"/>
          </p:nvPr>
        </p:nvSpPr>
        <p:spPr>
          <a:xfrm>
            <a:off x="371475" y="1355345"/>
            <a:ext cx="8486775" cy="492125"/>
          </a:xfrm>
        </p:spPr>
        <p:txBody>
          <a:bodyPr/>
          <a:lstStyle/>
          <a:p>
            <a:r>
              <a:rPr lang="en-US" dirty="0"/>
              <a:t>Zookeeper provides the following services:</a:t>
            </a:r>
          </a:p>
        </p:txBody>
      </p:sp>
    </p:spTree>
    <p:extLst>
      <p:ext uri="{BB962C8B-B14F-4D97-AF65-F5344CB8AC3E}">
        <p14:creationId xmlns:p14="http://schemas.microsoft.com/office/powerpoint/2010/main" val="384685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EC38-19D7-1D45-95AA-75B577285BA9}"/>
              </a:ext>
            </a:extLst>
          </p:cNvPr>
          <p:cNvSpPr>
            <a:spLocks noGrp="1"/>
          </p:cNvSpPr>
          <p:nvPr>
            <p:ph type="title"/>
          </p:nvPr>
        </p:nvSpPr>
        <p:spPr/>
        <p:txBody>
          <a:bodyPr/>
          <a:lstStyle/>
          <a:p>
            <a:r>
              <a:rPr lang="en-US" dirty="0"/>
              <a:t>Zookeeper Runtime</a:t>
            </a:r>
          </a:p>
        </p:txBody>
      </p:sp>
      <p:sp>
        <p:nvSpPr>
          <p:cNvPr id="3" name="Content Placeholder 2">
            <a:extLst>
              <a:ext uri="{FF2B5EF4-FFF2-40B4-BE49-F238E27FC236}">
                <a16:creationId xmlns:a16="http://schemas.microsoft.com/office/drawing/2014/main" id="{03A2CEB9-0B5D-CF4F-860B-ED42B6DB9C8F}"/>
              </a:ext>
            </a:extLst>
          </p:cNvPr>
          <p:cNvSpPr>
            <a:spLocks noGrp="1"/>
          </p:cNvSpPr>
          <p:nvPr>
            <p:ph idx="1"/>
          </p:nvPr>
        </p:nvSpPr>
        <p:spPr>
          <a:xfrm>
            <a:off x="365760" y="1280160"/>
            <a:ext cx="8486775" cy="4074432"/>
          </a:xfrm>
        </p:spPr>
        <p:txBody>
          <a:bodyPr/>
          <a:lstStyle/>
          <a:p>
            <a:r>
              <a:rPr lang="en-US" dirty="0"/>
              <a:t>Zookeeper runs as a quorum - multiple nodes:</a:t>
            </a:r>
          </a:p>
          <a:p>
            <a:pPr lvl="1"/>
            <a:r>
              <a:rPr lang="en-US" dirty="0"/>
              <a:t>No single point of failure.</a:t>
            </a:r>
          </a:p>
          <a:p>
            <a:pPr lvl="1"/>
            <a:r>
              <a:rPr lang="en-US" dirty="0"/>
              <a:t>An odd number of nodes (3, 5, 7, etc.).</a:t>
            </a:r>
          </a:p>
          <a:p>
            <a:pPr lvl="1"/>
            <a:r>
              <a:rPr lang="en-US" dirty="0"/>
              <a:t>Minimum  of 3 nodes in production setups.</a:t>
            </a:r>
          </a:p>
          <a:p>
            <a:pPr lvl="1"/>
            <a:r>
              <a:rPr lang="en-US" dirty="0"/>
              <a:t>A small number of nodes can support thousands of clients.</a:t>
            </a:r>
          </a:p>
          <a:p>
            <a:pPr marL="285750" indent="-285750">
              <a:buFont typeface="Arial" panose="020B0604020202020204" pitchFamily="34" charset="0"/>
              <a:buChar char="•"/>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8C1036CA-FB5A-7D46-A0A2-58917AF7401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BDC33B7-8F40-EF44-A5D7-30ADFC064D39}"/>
              </a:ext>
            </a:extLst>
          </p:cNvPr>
          <p:cNvSpPr>
            <a:spLocks noGrp="1"/>
          </p:cNvSpPr>
          <p:nvPr>
            <p:ph type="sldNum" sz="quarter" idx="12"/>
          </p:nvPr>
        </p:nvSpPr>
        <p:spPr/>
        <p:txBody>
          <a:bodyPr/>
          <a:lstStyle/>
          <a:p>
            <a:fld id="{3310D8EA-3107-4873-B9AB-DD7D3E79053A}" type="slidenum">
              <a:rPr lang="en-US" smtClean="0"/>
              <a:t>19</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1948" b="19689"/>
          <a:stretch/>
        </p:blipFill>
        <p:spPr>
          <a:xfrm>
            <a:off x="0" y="3259667"/>
            <a:ext cx="9144000" cy="2624666"/>
          </a:xfrm>
          <a:prstGeom prst="rect">
            <a:avLst/>
          </a:prstGeom>
        </p:spPr>
      </p:pic>
    </p:spTree>
    <p:extLst>
      <p:ext uri="{BB962C8B-B14F-4D97-AF65-F5344CB8AC3E}">
        <p14:creationId xmlns:p14="http://schemas.microsoft.com/office/powerpoint/2010/main" val="351510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5AF9-39DC-D14F-B884-0EE7C14FFF2F}"/>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id="{8A841799-CA43-3A45-8202-70E34F2E5E8C}"/>
              </a:ext>
            </a:extLst>
          </p:cNvPr>
          <p:cNvSpPr>
            <a:spLocks noGrp="1"/>
          </p:cNvSpPr>
          <p:nvPr>
            <p:ph idx="1"/>
          </p:nvPr>
        </p:nvSpPr>
        <p:spPr/>
        <p:txBody>
          <a:bodyPr/>
          <a:lstStyle/>
          <a:p>
            <a:r>
              <a:rPr lang="en-US" dirty="0"/>
              <a:t> </a:t>
            </a:r>
          </a:p>
        </p:txBody>
      </p:sp>
      <p:sp>
        <p:nvSpPr>
          <p:cNvPr id="4" name="Footer Placeholder 3">
            <a:extLst>
              <a:ext uri="{FF2B5EF4-FFF2-40B4-BE49-F238E27FC236}">
                <a16:creationId xmlns:a16="http://schemas.microsoft.com/office/drawing/2014/main" id="{370D96AA-ECF8-4040-8FAA-B781365EA630}"/>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0214E5-D19C-2E46-B8C6-C21371A7DCF9}"/>
              </a:ext>
            </a:extLst>
          </p:cNvPr>
          <p:cNvSpPr>
            <a:spLocks noGrp="1"/>
          </p:cNvSpPr>
          <p:nvPr>
            <p:ph type="sldNum" sz="quarter" idx="12"/>
          </p:nvPr>
        </p:nvSpPr>
        <p:spPr/>
        <p:txBody>
          <a:bodyPr/>
          <a:lstStyle/>
          <a:p>
            <a:fld id="{3310D8EA-3107-4873-B9AB-DD7D3E79053A}" type="slidenum">
              <a:rPr lang="en-US" smtClean="0"/>
              <a:t>2</a:t>
            </a:fld>
            <a:endParaRPr lang="en-US" dirty="0"/>
          </a:p>
        </p:txBody>
      </p:sp>
      <p:graphicFrame>
        <p:nvGraphicFramePr>
          <p:cNvPr id="6" name="Table 5"/>
          <p:cNvGraphicFramePr>
            <a:graphicFrameLocks noGrp="1"/>
          </p:cNvGraphicFramePr>
          <p:nvPr>
            <p:extLst/>
          </p:nvPr>
        </p:nvGraphicFramePr>
        <p:xfrm>
          <a:off x="371475" y="1394546"/>
          <a:ext cx="8297333" cy="213329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a:t>
                      </a:r>
                      <a:r>
                        <a:rPr lang="en-US" sz="1600" b="0" baseline="0" dirty="0">
                          <a:solidFill>
                            <a:schemeClr val="tx1"/>
                          </a:solidFill>
                          <a:latin typeface="+mj-lt"/>
                          <a:cs typeface="Century Gothic"/>
                        </a:rPr>
                        <a:t> be able to:</a:t>
                      </a:r>
                      <a:endParaRPr lang="en-US" sz="1600" b="0"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kern="1200" dirty="0">
                          <a:solidFill>
                            <a:schemeClr val="accent3"/>
                          </a:solidFill>
                          <a:latin typeface="+mn-lt"/>
                          <a:ea typeface="+mn-ea"/>
                          <a:cs typeface="+mn-cs"/>
                        </a:rPr>
                        <a:t>Understand how Mesos solves issues with distributed computing </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indent="-285750">
                        <a:buClr>
                          <a:schemeClr val="accent1"/>
                        </a:buClr>
                        <a:buFont typeface="Arial" panose="020B0604020202020204" pitchFamily="34" charset="0"/>
                        <a:buChar char="•"/>
                      </a:pPr>
                      <a:r>
                        <a:rPr lang="en-US" sz="1600" kern="1200" dirty="0">
                          <a:solidFill>
                            <a:schemeClr val="accent3"/>
                          </a:solidFill>
                          <a:latin typeface="+mn-lt"/>
                          <a:ea typeface="+mn-ea"/>
                          <a:cs typeface="+mn-cs"/>
                        </a:rPr>
                        <a:t>Understand Zookeeper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indent="-285750">
                        <a:buClr>
                          <a:schemeClr val="accent1"/>
                        </a:buClr>
                        <a:buFont typeface="Arial" panose="020B0604020202020204" pitchFamily="34" charset="0"/>
                        <a:buChar char="•"/>
                      </a:pPr>
                      <a:r>
                        <a:rPr lang="en-US" sz="1600" kern="1200" dirty="0">
                          <a:solidFill>
                            <a:schemeClr val="accent3"/>
                          </a:solidFill>
                          <a:latin typeface="+mn-lt"/>
                          <a:ea typeface="+mn-ea"/>
                          <a:cs typeface="+mn-cs"/>
                        </a:rPr>
                        <a:t>Learn about Mesos architecture</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2443032614"/>
                  </a:ext>
                </a:extLst>
              </a:tr>
              <a:tr h="431529">
                <a:tc>
                  <a:txBody>
                    <a:bodyPr/>
                    <a:lstStyle/>
                    <a:p>
                      <a:pPr marL="285750" indent="-285750">
                        <a:buClr>
                          <a:schemeClr val="accent1"/>
                        </a:buClr>
                        <a:buFont typeface="Arial" panose="020B0604020202020204" pitchFamily="34" charset="0"/>
                        <a:buChar char="•"/>
                      </a:pPr>
                      <a:r>
                        <a:rPr lang="en-US" sz="1600" kern="1200" dirty="0">
                          <a:solidFill>
                            <a:schemeClr val="accent3"/>
                          </a:solidFill>
                          <a:latin typeface="+mn-lt"/>
                          <a:ea typeface="+mn-ea"/>
                          <a:cs typeface="+mn-cs"/>
                        </a:rPr>
                        <a:t>Understand various components of </a:t>
                      </a:r>
                      <a:r>
                        <a:rPr lang="en-US" sz="1600" kern="1200">
                          <a:solidFill>
                            <a:schemeClr val="accent3"/>
                          </a:solidFill>
                          <a:latin typeface="+mn-lt"/>
                          <a:ea typeface="+mn-ea"/>
                          <a:cs typeface="+mn-cs"/>
                        </a:rPr>
                        <a:t>Mesos system</a:t>
                      </a:r>
                      <a:endParaRPr lang="en-US" sz="1600" kern="1200" dirty="0">
                        <a:solidFill>
                          <a:schemeClr val="accent3"/>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1545653"/>
                  </a:ext>
                </a:extLst>
              </a:tr>
            </a:tbl>
          </a:graphicData>
        </a:graphic>
      </p:graphicFrame>
    </p:spTree>
    <p:extLst>
      <p:ext uri="{BB962C8B-B14F-4D97-AF65-F5344CB8AC3E}">
        <p14:creationId xmlns:p14="http://schemas.microsoft.com/office/powerpoint/2010/main" val="2905562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Mesos Architecture</a:t>
            </a:r>
          </a:p>
        </p:txBody>
      </p:sp>
      <p:sp>
        <p:nvSpPr>
          <p:cNvPr id="15" name="Text Placeholder 14"/>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2401743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B95-8F4E-8647-8B5F-C20D2A3D370F}"/>
              </a:ext>
            </a:extLst>
          </p:cNvPr>
          <p:cNvSpPr>
            <a:spLocks noGrp="1"/>
          </p:cNvSpPr>
          <p:nvPr>
            <p:ph type="title"/>
          </p:nvPr>
        </p:nvSpPr>
        <p:spPr/>
        <p:txBody>
          <a:bodyPr/>
          <a:lstStyle/>
          <a:p>
            <a:r>
              <a:rPr lang="en-US" dirty="0"/>
              <a:t>Mesos with Zookeeper</a:t>
            </a:r>
          </a:p>
        </p:txBody>
      </p:sp>
      <p:pic>
        <p:nvPicPr>
          <p:cNvPr id="7" name="Content Placeholder 6">
            <a:extLst>
              <a:ext uri="{FF2B5EF4-FFF2-40B4-BE49-F238E27FC236}">
                <a16:creationId xmlns:a16="http://schemas.microsoft.com/office/drawing/2014/main" id="{0433D2B3-573E-EB44-BA23-929805AC6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0214" y="1825625"/>
            <a:ext cx="7409296" cy="4075112"/>
          </a:xfrm>
        </p:spPr>
      </p:pic>
      <p:sp>
        <p:nvSpPr>
          <p:cNvPr id="4" name="Footer Placeholder 3">
            <a:extLst>
              <a:ext uri="{FF2B5EF4-FFF2-40B4-BE49-F238E27FC236}">
                <a16:creationId xmlns:a16="http://schemas.microsoft.com/office/drawing/2014/main" id="{6A0B6BB0-A9AA-3D4E-B8DF-90EEB95F528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F0A714D5-0346-1F43-9362-550D60B1B5A1}"/>
              </a:ext>
            </a:extLst>
          </p:cNvPr>
          <p:cNvSpPr>
            <a:spLocks noGrp="1"/>
          </p:cNvSpPr>
          <p:nvPr>
            <p:ph type="sldNum" sz="quarter" idx="12"/>
          </p:nvPr>
        </p:nvSpPr>
        <p:spPr/>
        <p:txBody>
          <a:bodyPr/>
          <a:lstStyle/>
          <a:p>
            <a:fld id="{3310D8EA-3107-4873-B9AB-DD7D3E79053A}" type="slidenum">
              <a:rPr lang="en-US" smtClean="0"/>
              <a:t>21</a:t>
            </a:fld>
            <a:endParaRPr lang="en-US" dirty="0"/>
          </a:p>
        </p:txBody>
      </p:sp>
    </p:spTree>
    <p:extLst>
      <p:ext uri="{BB962C8B-B14F-4D97-AF65-F5344CB8AC3E}">
        <p14:creationId xmlns:p14="http://schemas.microsoft.com/office/powerpoint/2010/main" val="422471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4AFC-54D3-F649-B17E-E2B97D2D14B0}"/>
              </a:ext>
            </a:extLst>
          </p:cNvPr>
          <p:cNvSpPr>
            <a:spLocks noGrp="1"/>
          </p:cNvSpPr>
          <p:nvPr>
            <p:ph type="title"/>
          </p:nvPr>
        </p:nvSpPr>
        <p:spPr/>
        <p:txBody>
          <a:bodyPr/>
          <a:lstStyle/>
          <a:p>
            <a:r>
              <a:rPr lang="en-US" dirty="0"/>
              <a:t>Mesos Components</a:t>
            </a:r>
          </a:p>
        </p:txBody>
      </p:sp>
      <p:sp>
        <p:nvSpPr>
          <p:cNvPr id="3" name="Footer Placeholder 2">
            <a:extLst>
              <a:ext uri="{FF2B5EF4-FFF2-40B4-BE49-F238E27FC236}">
                <a16:creationId xmlns:a16="http://schemas.microsoft.com/office/drawing/2014/main" id="{9143D97B-C9BD-614F-B26C-67808E7B9EA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0FDF7039-73A5-8642-8117-FB1A71568206}"/>
              </a:ext>
            </a:extLst>
          </p:cNvPr>
          <p:cNvSpPr>
            <a:spLocks noGrp="1"/>
          </p:cNvSpPr>
          <p:nvPr>
            <p:ph type="sldNum" sz="quarter" idx="12"/>
          </p:nvPr>
        </p:nvSpPr>
        <p:spPr/>
        <p:txBody>
          <a:bodyPr/>
          <a:lstStyle/>
          <a:p>
            <a:fld id="{3310D8EA-3107-4873-B9AB-DD7D3E79053A}" type="slidenum">
              <a:rPr lang="en-US" smtClean="0"/>
              <a:t>22</a:t>
            </a:fld>
            <a:endParaRPr lang="en-US" dirty="0"/>
          </a:p>
        </p:txBody>
      </p:sp>
      <p:sp>
        <p:nvSpPr>
          <p:cNvPr id="5" name="Text Placeholder 4">
            <a:extLst>
              <a:ext uri="{FF2B5EF4-FFF2-40B4-BE49-F238E27FC236}">
                <a16:creationId xmlns:a16="http://schemas.microsoft.com/office/drawing/2014/main" id="{A927CA06-F9AF-D04E-8463-1FA9B7756390}"/>
              </a:ext>
            </a:extLst>
          </p:cNvPr>
          <p:cNvSpPr>
            <a:spLocks noGrp="1"/>
          </p:cNvSpPr>
          <p:nvPr>
            <p:ph type="body" sz="quarter" idx="14"/>
          </p:nvPr>
        </p:nvSpPr>
        <p:spPr/>
        <p:txBody>
          <a:bodyPr/>
          <a:lstStyle/>
          <a:p>
            <a:r>
              <a:rPr lang="en-US" dirty="0"/>
              <a:t>Master</a:t>
            </a:r>
          </a:p>
        </p:txBody>
      </p:sp>
      <p:sp>
        <p:nvSpPr>
          <p:cNvPr id="6" name="Text Placeholder 5">
            <a:extLst>
              <a:ext uri="{FF2B5EF4-FFF2-40B4-BE49-F238E27FC236}">
                <a16:creationId xmlns:a16="http://schemas.microsoft.com/office/drawing/2014/main" id="{8584ED06-EA86-3444-B221-0233FB0D8B75}"/>
              </a:ext>
            </a:extLst>
          </p:cNvPr>
          <p:cNvSpPr>
            <a:spLocks noGrp="1"/>
          </p:cNvSpPr>
          <p:nvPr>
            <p:ph type="body" sz="quarter" idx="15"/>
          </p:nvPr>
        </p:nvSpPr>
        <p:spPr/>
        <p:txBody>
          <a:bodyPr/>
          <a:lstStyle/>
          <a:p>
            <a:r>
              <a:rPr lang="en-US" dirty="0"/>
              <a:t>Agent</a:t>
            </a:r>
          </a:p>
        </p:txBody>
      </p:sp>
      <p:sp>
        <p:nvSpPr>
          <p:cNvPr id="7" name="Text Placeholder 6">
            <a:extLst>
              <a:ext uri="{FF2B5EF4-FFF2-40B4-BE49-F238E27FC236}">
                <a16:creationId xmlns:a16="http://schemas.microsoft.com/office/drawing/2014/main" id="{245D4005-2DF7-8D49-A084-1A2E5BDC69D0}"/>
              </a:ext>
            </a:extLst>
          </p:cNvPr>
          <p:cNvSpPr>
            <a:spLocks noGrp="1"/>
          </p:cNvSpPr>
          <p:nvPr>
            <p:ph type="body" sz="quarter" idx="16"/>
          </p:nvPr>
        </p:nvSpPr>
        <p:spPr/>
        <p:txBody>
          <a:bodyPr/>
          <a:lstStyle/>
          <a:p>
            <a:r>
              <a:rPr lang="en-US" dirty="0"/>
              <a:t>Zookeeper</a:t>
            </a:r>
          </a:p>
        </p:txBody>
      </p:sp>
      <p:sp>
        <p:nvSpPr>
          <p:cNvPr id="8" name="Text Placeholder 7">
            <a:extLst>
              <a:ext uri="{FF2B5EF4-FFF2-40B4-BE49-F238E27FC236}">
                <a16:creationId xmlns:a16="http://schemas.microsoft.com/office/drawing/2014/main" id="{E397CF83-3CFB-6D43-8833-46B173A0CC30}"/>
              </a:ext>
            </a:extLst>
          </p:cNvPr>
          <p:cNvSpPr>
            <a:spLocks noGrp="1"/>
          </p:cNvSpPr>
          <p:nvPr>
            <p:ph type="body" sz="quarter" idx="17"/>
          </p:nvPr>
        </p:nvSpPr>
        <p:spPr/>
        <p:txBody>
          <a:bodyPr/>
          <a:lstStyle/>
          <a:p>
            <a:r>
              <a:rPr lang="en-US" dirty="0"/>
              <a:t>Framework Scheduler</a:t>
            </a:r>
          </a:p>
        </p:txBody>
      </p:sp>
      <p:sp>
        <p:nvSpPr>
          <p:cNvPr id="9" name="Text Placeholder 8">
            <a:extLst>
              <a:ext uri="{FF2B5EF4-FFF2-40B4-BE49-F238E27FC236}">
                <a16:creationId xmlns:a16="http://schemas.microsoft.com/office/drawing/2014/main" id="{9F9DE021-DF80-CA4E-A622-6A29B1692536}"/>
              </a:ext>
            </a:extLst>
          </p:cNvPr>
          <p:cNvSpPr>
            <a:spLocks noGrp="1"/>
          </p:cNvSpPr>
          <p:nvPr>
            <p:ph type="body" sz="quarter" idx="18"/>
          </p:nvPr>
        </p:nvSpPr>
        <p:spPr/>
        <p:txBody>
          <a:bodyPr/>
          <a:lstStyle/>
          <a:p>
            <a:r>
              <a:rPr lang="en-US" dirty="0"/>
              <a:t>Framework Executor</a:t>
            </a:r>
          </a:p>
        </p:txBody>
      </p:sp>
      <p:sp>
        <p:nvSpPr>
          <p:cNvPr id="10" name="Text Placeholder 9">
            <a:extLst>
              <a:ext uri="{FF2B5EF4-FFF2-40B4-BE49-F238E27FC236}">
                <a16:creationId xmlns:a16="http://schemas.microsoft.com/office/drawing/2014/main" id="{1416C7D2-257B-0341-ADA8-58CAAE85548E}"/>
              </a:ext>
            </a:extLst>
          </p:cNvPr>
          <p:cNvSpPr>
            <a:spLocks noGrp="1"/>
          </p:cNvSpPr>
          <p:nvPr>
            <p:ph type="body" sz="quarter" idx="19"/>
          </p:nvPr>
        </p:nvSpPr>
        <p:spPr/>
        <p:txBody>
          <a:bodyPr/>
          <a:lstStyle/>
          <a:p>
            <a:r>
              <a:rPr lang="en-US" dirty="0"/>
              <a:t>Coordinator for the cluster.</a:t>
            </a:r>
          </a:p>
        </p:txBody>
      </p:sp>
      <p:sp>
        <p:nvSpPr>
          <p:cNvPr id="11" name="Text Placeholder 10">
            <a:extLst>
              <a:ext uri="{FF2B5EF4-FFF2-40B4-BE49-F238E27FC236}">
                <a16:creationId xmlns:a16="http://schemas.microsoft.com/office/drawing/2014/main" id="{76C8CAF6-4849-9942-AD17-B9315A2ACBA4}"/>
              </a:ext>
            </a:extLst>
          </p:cNvPr>
          <p:cNvSpPr>
            <a:spLocks noGrp="1"/>
          </p:cNvSpPr>
          <p:nvPr>
            <p:ph type="body" sz="quarter" idx="20"/>
          </p:nvPr>
        </p:nvSpPr>
        <p:spPr/>
        <p:txBody>
          <a:bodyPr/>
          <a:lstStyle/>
          <a:p>
            <a:r>
              <a:rPr lang="en-US" dirty="0"/>
              <a:t>Runs on worker nodes. </a:t>
            </a:r>
          </a:p>
          <a:p>
            <a:endParaRPr lang="en-US" dirty="0"/>
          </a:p>
          <a:p>
            <a:r>
              <a:rPr lang="en-US" dirty="0"/>
              <a:t>Manages applications running on worker nodes.</a:t>
            </a:r>
          </a:p>
        </p:txBody>
      </p:sp>
      <p:sp>
        <p:nvSpPr>
          <p:cNvPr id="12" name="Text Placeholder 11">
            <a:extLst>
              <a:ext uri="{FF2B5EF4-FFF2-40B4-BE49-F238E27FC236}">
                <a16:creationId xmlns:a16="http://schemas.microsoft.com/office/drawing/2014/main" id="{79301BF6-5FDD-BE4A-AE91-C4FF5E6276CA}"/>
              </a:ext>
            </a:extLst>
          </p:cNvPr>
          <p:cNvSpPr>
            <a:spLocks noGrp="1"/>
          </p:cNvSpPr>
          <p:nvPr>
            <p:ph type="body" sz="quarter" idx="21"/>
          </p:nvPr>
        </p:nvSpPr>
        <p:spPr/>
        <p:txBody>
          <a:bodyPr/>
          <a:lstStyle/>
          <a:p>
            <a:r>
              <a:rPr lang="en-US" dirty="0"/>
              <a:t>Helps with leader election and coordination of the cluster.</a:t>
            </a:r>
          </a:p>
        </p:txBody>
      </p:sp>
      <p:sp>
        <p:nvSpPr>
          <p:cNvPr id="13" name="Text Placeholder 12">
            <a:extLst>
              <a:ext uri="{FF2B5EF4-FFF2-40B4-BE49-F238E27FC236}">
                <a16:creationId xmlns:a16="http://schemas.microsoft.com/office/drawing/2014/main" id="{EA8946EA-AF26-DC40-8FB7-05554CFE5FBB}"/>
              </a:ext>
            </a:extLst>
          </p:cNvPr>
          <p:cNvSpPr>
            <a:spLocks noGrp="1"/>
          </p:cNvSpPr>
          <p:nvPr>
            <p:ph type="body" sz="quarter" idx="22"/>
          </p:nvPr>
        </p:nvSpPr>
        <p:spPr/>
        <p:txBody>
          <a:bodyPr/>
          <a:lstStyle/>
          <a:p>
            <a:r>
              <a:rPr lang="en-US" dirty="0"/>
              <a:t>Negotiates with the  Master to acquire resources.</a:t>
            </a:r>
          </a:p>
        </p:txBody>
      </p:sp>
      <p:sp>
        <p:nvSpPr>
          <p:cNvPr id="14" name="Text Placeholder 13">
            <a:extLst>
              <a:ext uri="{FF2B5EF4-FFF2-40B4-BE49-F238E27FC236}">
                <a16:creationId xmlns:a16="http://schemas.microsoft.com/office/drawing/2014/main" id="{AD4064A4-B00B-8546-96BE-9BA908E87A2C}"/>
              </a:ext>
            </a:extLst>
          </p:cNvPr>
          <p:cNvSpPr>
            <a:spLocks noGrp="1"/>
          </p:cNvSpPr>
          <p:nvPr>
            <p:ph type="body" sz="quarter" idx="23"/>
          </p:nvPr>
        </p:nvSpPr>
        <p:spPr/>
        <p:txBody>
          <a:bodyPr/>
          <a:lstStyle/>
          <a:p>
            <a:r>
              <a:rPr lang="en-US" dirty="0"/>
              <a:t>Runs applications on the worker node.</a:t>
            </a:r>
          </a:p>
        </p:txBody>
      </p:sp>
    </p:spTree>
    <p:extLst>
      <p:ext uri="{BB962C8B-B14F-4D97-AF65-F5344CB8AC3E}">
        <p14:creationId xmlns:p14="http://schemas.microsoft.com/office/powerpoint/2010/main" val="3797622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AF6-B9F7-924A-B477-F284F108EAEC}"/>
              </a:ext>
            </a:extLst>
          </p:cNvPr>
          <p:cNvSpPr>
            <a:spLocks noGrp="1"/>
          </p:cNvSpPr>
          <p:nvPr>
            <p:ph type="title"/>
          </p:nvPr>
        </p:nvSpPr>
        <p:spPr/>
        <p:txBody>
          <a:bodyPr/>
          <a:lstStyle/>
          <a:p>
            <a:r>
              <a:rPr lang="en-US" dirty="0"/>
              <a:t>Mesos Master</a:t>
            </a:r>
          </a:p>
        </p:txBody>
      </p:sp>
      <p:sp>
        <p:nvSpPr>
          <p:cNvPr id="3" name="Content Placeholder 2">
            <a:extLst>
              <a:ext uri="{FF2B5EF4-FFF2-40B4-BE49-F238E27FC236}">
                <a16:creationId xmlns:a16="http://schemas.microsoft.com/office/drawing/2014/main" id="{76688224-BA5B-7A49-AB60-06DE99CB4A32}"/>
              </a:ext>
            </a:extLst>
          </p:cNvPr>
          <p:cNvSpPr>
            <a:spLocks noGrp="1"/>
          </p:cNvSpPr>
          <p:nvPr>
            <p:ph idx="1"/>
          </p:nvPr>
        </p:nvSpPr>
        <p:spPr>
          <a:xfrm>
            <a:off x="365760" y="1280160"/>
            <a:ext cx="8486775" cy="4074432"/>
          </a:xfrm>
        </p:spPr>
        <p:txBody>
          <a:bodyPr/>
          <a:lstStyle/>
          <a:p>
            <a:r>
              <a:rPr lang="en-US" dirty="0"/>
              <a:t>Mesos Masters are the brain of the cluster.</a:t>
            </a:r>
          </a:p>
          <a:p>
            <a:r>
              <a:rPr lang="en-US" dirty="0"/>
              <a:t>Master's responsibilities include:</a:t>
            </a:r>
          </a:p>
          <a:p>
            <a:pPr lvl="1"/>
            <a:r>
              <a:rPr lang="en-US" dirty="0"/>
              <a:t>They are the central source of truth for running tasks.</a:t>
            </a:r>
          </a:p>
          <a:p>
            <a:pPr lvl="1"/>
            <a:r>
              <a:rPr lang="en-US" dirty="0"/>
              <a:t>They fairly share the cluster between all the connected frameworks.</a:t>
            </a:r>
          </a:p>
          <a:p>
            <a:pPr lvl="1"/>
            <a:r>
              <a:rPr lang="en-US" dirty="0"/>
              <a:t>They host the primary UI for the cluster.</a:t>
            </a:r>
            <a:br>
              <a:rPr lang="en-US" dirty="0"/>
            </a:br>
            <a:r>
              <a:rPr lang="en-US" dirty="0"/>
              <a:t>(see next slide for UI screenshot)</a:t>
            </a:r>
          </a:p>
          <a:p>
            <a:r>
              <a:rPr lang="en-US" dirty="0"/>
              <a:t>Masters ensure high availability and efficient allocation of resources. Masters are a single point of failure, but Mesos automatically handles master failures.</a:t>
            </a:r>
          </a:p>
        </p:txBody>
      </p:sp>
      <p:sp>
        <p:nvSpPr>
          <p:cNvPr id="4" name="Footer Placeholder 3">
            <a:extLst>
              <a:ext uri="{FF2B5EF4-FFF2-40B4-BE49-F238E27FC236}">
                <a16:creationId xmlns:a16="http://schemas.microsoft.com/office/drawing/2014/main" id="{6CB3907E-70A2-2240-B050-1CF6071A775B}"/>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F0FAC147-538C-E240-8A28-76A65960057D}"/>
              </a:ext>
            </a:extLst>
          </p:cNvPr>
          <p:cNvSpPr>
            <a:spLocks noGrp="1"/>
          </p:cNvSpPr>
          <p:nvPr>
            <p:ph type="sldNum" sz="quarter" idx="12"/>
          </p:nvPr>
        </p:nvSpPr>
        <p:spPr/>
        <p:txBody>
          <a:bodyPr/>
          <a:lstStyle/>
          <a:p>
            <a:fld id="{3310D8EA-3107-4873-B9AB-DD7D3E79053A}" type="slidenum">
              <a:rPr lang="en-US" smtClean="0"/>
              <a:t>23</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5924" b="32868"/>
          <a:stretch/>
        </p:blipFill>
        <p:spPr>
          <a:xfrm>
            <a:off x="0" y="4064000"/>
            <a:ext cx="9144000" cy="2302927"/>
          </a:xfrm>
          <a:prstGeom prst="rect">
            <a:avLst/>
          </a:prstGeom>
        </p:spPr>
      </p:pic>
    </p:spTree>
    <p:extLst>
      <p:ext uri="{BB962C8B-B14F-4D97-AF65-F5344CB8AC3E}">
        <p14:creationId xmlns:p14="http://schemas.microsoft.com/office/powerpoint/2010/main" val="56780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A0B1-82F2-574D-A65C-2E06946E2EC8}"/>
              </a:ext>
            </a:extLst>
          </p:cNvPr>
          <p:cNvSpPr>
            <a:spLocks noGrp="1"/>
          </p:cNvSpPr>
          <p:nvPr>
            <p:ph type="title"/>
          </p:nvPr>
        </p:nvSpPr>
        <p:spPr/>
        <p:txBody>
          <a:bodyPr/>
          <a:lstStyle/>
          <a:p>
            <a:r>
              <a:rPr lang="en-US" dirty="0"/>
              <a:t>Mesos Master UI</a:t>
            </a:r>
          </a:p>
        </p:txBody>
      </p:sp>
      <p:pic>
        <p:nvPicPr>
          <p:cNvPr id="6" name="Content Placeholder 5">
            <a:extLst>
              <a:ext uri="{FF2B5EF4-FFF2-40B4-BE49-F238E27FC236}">
                <a16:creationId xmlns:a16="http://schemas.microsoft.com/office/drawing/2014/main" id="{47432A10-ABB0-2E46-A9BA-05C4833DA245}"/>
              </a:ext>
            </a:extLst>
          </p:cNvPr>
          <p:cNvPicPr>
            <a:picLocks noGrp="1" noChangeAspect="1"/>
          </p:cNvPicPr>
          <p:nvPr>
            <p:ph idx="1"/>
          </p:nvPr>
        </p:nvPicPr>
        <p:blipFill>
          <a:blip r:embed="rId3"/>
          <a:stretch>
            <a:fillRect/>
          </a:stretch>
        </p:blipFill>
        <p:spPr>
          <a:xfrm>
            <a:off x="1311507" y="1707094"/>
            <a:ext cx="6606711" cy="407511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1DB1C61-071C-B44D-8B7A-E1AB16D23F2E}"/>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07FCE731-EC83-5D4A-850C-3EE4B76368CA}"/>
              </a:ext>
            </a:extLst>
          </p:cNvPr>
          <p:cNvSpPr>
            <a:spLocks noGrp="1"/>
          </p:cNvSpPr>
          <p:nvPr>
            <p:ph type="sldNum" sz="quarter" idx="12"/>
          </p:nvPr>
        </p:nvSpPr>
        <p:spPr/>
        <p:txBody>
          <a:bodyPr/>
          <a:lstStyle/>
          <a:p>
            <a:fld id="{3310D8EA-3107-4873-B9AB-DD7D3E79053A}" type="slidenum">
              <a:rPr lang="en-US" smtClean="0"/>
              <a:t>24</a:t>
            </a:fld>
            <a:endParaRPr lang="en-US" dirty="0"/>
          </a:p>
        </p:txBody>
      </p:sp>
    </p:spTree>
    <p:extLst>
      <p:ext uri="{BB962C8B-B14F-4D97-AF65-F5344CB8AC3E}">
        <p14:creationId xmlns:p14="http://schemas.microsoft.com/office/powerpoint/2010/main" val="3223731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F03B-E90A-FF4B-BCF2-3BFFA0D86D4B}"/>
              </a:ext>
            </a:extLst>
          </p:cNvPr>
          <p:cNvSpPr>
            <a:spLocks noGrp="1"/>
          </p:cNvSpPr>
          <p:nvPr>
            <p:ph type="title"/>
          </p:nvPr>
        </p:nvSpPr>
        <p:spPr/>
        <p:txBody>
          <a:bodyPr/>
          <a:lstStyle/>
          <a:p>
            <a:r>
              <a:rPr lang="en-US" dirty="0"/>
              <a:t>Mesos Masters High Availability</a:t>
            </a:r>
          </a:p>
        </p:txBody>
      </p:sp>
      <p:sp>
        <p:nvSpPr>
          <p:cNvPr id="4" name="Footer Placeholder 3">
            <a:extLst>
              <a:ext uri="{FF2B5EF4-FFF2-40B4-BE49-F238E27FC236}">
                <a16:creationId xmlns:a16="http://schemas.microsoft.com/office/drawing/2014/main" id="{5C92A587-A7B6-2943-86CB-B807ACE852F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A4E0CD02-9BBF-B64A-B596-57E53ED629CF}"/>
              </a:ext>
            </a:extLst>
          </p:cNvPr>
          <p:cNvSpPr>
            <a:spLocks noGrp="1"/>
          </p:cNvSpPr>
          <p:nvPr>
            <p:ph type="sldNum" sz="quarter" idx="12"/>
          </p:nvPr>
        </p:nvSpPr>
        <p:spPr/>
        <p:txBody>
          <a:bodyPr/>
          <a:lstStyle/>
          <a:p>
            <a:fld id="{3310D8EA-3107-4873-B9AB-DD7D3E79053A}" type="slidenum">
              <a:rPr lang="en-US" smtClean="0"/>
              <a:t>25</a:t>
            </a:fld>
            <a:endParaRPr lang="en-US" dirty="0"/>
          </a:p>
        </p:txBody>
      </p:sp>
      <p:sp>
        <p:nvSpPr>
          <p:cNvPr id="6" name="Text Placeholder 5"/>
          <p:cNvSpPr>
            <a:spLocks noGrp="1"/>
          </p:cNvSpPr>
          <p:nvPr>
            <p:ph type="body" sz="quarter" idx="18"/>
          </p:nvPr>
        </p:nvSpPr>
        <p:spPr>
          <a:xfrm>
            <a:off x="371475" y="1670538"/>
            <a:ext cx="5572125" cy="1151039"/>
          </a:xfrm>
        </p:spPr>
        <p:txBody>
          <a:bodyPr/>
          <a:lstStyle/>
          <a:p>
            <a:r>
              <a:rPr lang="en-US" dirty="0"/>
              <a:t>A single Mesos master would be a single point of failure. We would run multiple masters -- three or five masters: as long as a majority of the masters are still running, the cluster can continue to operate as normal.</a:t>
            </a:r>
          </a:p>
          <a:p>
            <a:endParaRPr lang="en-US" dirty="0"/>
          </a:p>
          <a:p>
            <a:endParaRPr lang="en-US" dirty="0"/>
          </a:p>
        </p:txBody>
      </p:sp>
      <p:sp>
        <p:nvSpPr>
          <p:cNvPr id="7" name="Text Placeholder 6"/>
          <p:cNvSpPr>
            <a:spLocks noGrp="1"/>
          </p:cNvSpPr>
          <p:nvPr>
            <p:ph type="body" sz="quarter" idx="19"/>
          </p:nvPr>
        </p:nvSpPr>
        <p:spPr/>
        <p:txBody>
          <a:bodyPr/>
          <a:lstStyle/>
          <a:p>
            <a:r>
              <a:rPr lang="en-US" dirty="0"/>
              <a:t>The masters synchronize data about cluster status among themselves. Since all masters have the same up-to-date view, any one of them can service and process requests.</a:t>
            </a:r>
          </a:p>
          <a:p>
            <a:endParaRPr lang="en-US" dirty="0"/>
          </a:p>
          <a:p>
            <a:endParaRPr lang="en-US" dirty="0"/>
          </a:p>
        </p:txBody>
      </p:sp>
      <p:sp>
        <p:nvSpPr>
          <p:cNvPr id="8" name="Text Placeholder 7"/>
          <p:cNvSpPr>
            <a:spLocks noGrp="1"/>
          </p:cNvSpPr>
          <p:nvPr>
            <p:ph type="body" sz="quarter" idx="20"/>
          </p:nvPr>
        </p:nvSpPr>
        <p:spPr>
          <a:xfrm>
            <a:off x="371475" y="3917405"/>
            <a:ext cx="5572125" cy="1991026"/>
          </a:xfrm>
        </p:spPr>
        <p:txBody>
          <a:bodyPr/>
          <a:lstStyle/>
          <a:p>
            <a:r>
              <a:rPr lang="en-US" dirty="0"/>
              <a:t>Only one master is elected leader at a time, and the leader can make decisions very quickly.</a:t>
            </a:r>
          </a:p>
          <a:p>
            <a:r>
              <a:rPr lang="en-US" dirty="0"/>
              <a:t>When a majority of the masters are lost, the Mesos cluster will operate in a safe mode.</a:t>
            </a:r>
          </a:p>
          <a:p>
            <a:pPr lvl="1"/>
            <a:r>
              <a:rPr lang="en-US" dirty="0"/>
              <a:t>No new applications can be submitted to the cluster in safe mode.</a:t>
            </a:r>
          </a:p>
          <a:p>
            <a:pPr lvl="1"/>
            <a:r>
              <a:rPr lang="en-US" dirty="0"/>
              <a:t>However, already running applications will continue to run and exit normally.</a:t>
            </a:r>
          </a:p>
          <a:p>
            <a:endParaRPr lang="en-US" dirty="0"/>
          </a:p>
        </p:txBody>
      </p:sp>
      <p:pic>
        <p:nvPicPr>
          <p:cNvPr id="12" name="Picture Placeholder 11"/>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160" r="160"/>
          <a:stretch>
            <a:fillRect/>
          </a:stretch>
        </p:blipFill>
        <p:spPr>
          <a:xfrm>
            <a:off x="6022975" y="1643063"/>
            <a:ext cx="2832100" cy="4260850"/>
          </a:xfrm>
        </p:spPr>
      </p:pic>
    </p:spTree>
    <p:extLst>
      <p:ext uri="{BB962C8B-B14F-4D97-AF65-F5344CB8AC3E}">
        <p14:creationId xmlns:p14="http://schemas.microsoft.com/office/powerpoint/2010/main" val="1644374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8945-363F-584F-8F20-375072252F58}"/>
              </a:ext>
            </a:extLst>
          </p:cNvPr>
          <p:cNvSpPr>
            <a:spLocks noGrp="1"/>
          </p:cNvSpPr>
          <p:nvPr>
            <p:ph type="title"/>
          </p:nvPr>
        </p:nvSpPr>
        <p:spPr/>
        <p:txBody>
          <a:bodyPr/>
          <a:lstStyle/>
          <a:p>
            <a:r>
              <a:rPr lang="en-US" dirty="0"/>
              <a:t>Mesos Agents</a:t>
            </a:r>
          </a:p>
        </p:txBody>
      </p:sp>
      <p:sp>
        <p:nvSpPr>
          <p:cNvPr id="4" name="Footer Placeholder 3">
            <a:extLst>
              <a:ext uri="{FF2B5EF4-FFF2-40B4-BE49-F238E27FC236}">
                <a16:creationId xmlns:a16="http://schemas.microsoft.com/office/drawing/2014/main" id="{79DC5326-A134-384B-A89F-0A636CDE47A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A8E10899-9862-7E45-8250-DE34016B9492}"/>
              </a:ext>
            </a:extLst>
          </p:cNvPr>
          <p:cNvSpPr>
            <a:spLocks noGrp="1"/>
          </p:cNvSpPr>
          <p:nvPr>
            <p:ph type="sldNum" sz="quarter" idx="12"/>
          </p:nvPr>
        </p:nvSpPr>
        <p:spPr/>
        <p:txBody>
          <a:bodyPr/>
          <a:lstStyle/>
          <a:p>
            <a:fld id="{3310D8EA-3107-4873-B9AB-DD7D3E79053A}" type="slidenum">
              <a:rPr lang="en-US" smtClean="0"/>
              <a:t>26</a:t>
            </a:fld>
            <a:endParaRPr lang="en-US" dirty="0"/>
          </a:p>
        </p:txBody>
      </p:sp>
      <p:sp>
        <p:nvSpPr>
          <p:cNvPr id="6" name="Text Placeholder 5"/>
          <p:cNvSpPr>
            <a:spLocks noGrp="1"/>
          </p:cNvSpPr>
          <p:nvPr>
            <p:ph type="body" sz="quarter" idx="18"/>
          </p:nvPr>
        </p:nvSpPr>
        <p:spPr/>
        <p:txBody>
          <a:bodyPr/>
          <a:lstStyle/>
          <a:p>
            <a:r>
              <a:rPr lang="en-US" dirty="0"/>
              <a:t>They launch and manage the containers that host the executors (both LXC containers and Docker images).</a:t>
            </a:r>
          </a:p>
          <a:p>
            <a:endParaRPr lang="en-US" dirty="0"/>
          </a:p>
        </p:txBody>
      </p:sp>
      <p:sp>
        <p:nvSpPr>
          <p:cNvPr id="7" name="Text Placeholder 6"/>
          <p:cNvSpPr>
            <a:spLocks noGrp="1"/>
          </p:cNvSpPr>
          <p:nvPr>
            <p:ph type="body" sz="quarter" idx="19"/>
          </p:nvPr>
        </p:nvSpPr>
        <p:spPr>
          <a:xfrm>
            <a:off x="371475" y="2889431"/>
            <a:ext cx="5572125" cy="504400"/>
          </a:xfrm>
        </p:spPr>
        <p:txBody>
          <a:bodyPr/>
          <a:lstStyle/>
          <a:p>
            <a:r>
              <a:rPr lang="en-US" dirty="0"/>
              <a:t>They provide a UI to access data from within the containers.</a:t>
            </a:r>
          </a:p>
        </p:txBody>
      </p:sp>
      <p:sp>
        <p:nvSpPr>
          <p:cNvPr id="8" name="Text Placeholder 7"/>
          <p:cNvSpPr>
            <a:spLocks noGrp="1"/>
          </p:cNvSpPr>
          <p:nvPr>
            <p:ph type="body" sz="quarter" idx="20"/>
          </p:nvPr>
        </p:nvSpPr>
        <p:spPr>
          <a:xfrm>
            <a:off x="371476" y="3477789"/>
            <a:ext cx="5572125" cy="601842"/>
          </a:xfrm>
        </p:spPr>
        <p:txBody>
          <a:bodyPr/>
          <a:lstStyle/>
          <a:p>
            <a:r>
              <a:rPr lang="en-US" dirty="0"/>
              <a:t>They communicate with their local executors in order to manage communications with the Mesos masters.</a:t>
            </a:r>
          </a:p>
          <a:p>
            <a:endParaRPr lang="en-US" dirty="0"/>
          </a:p>
        </p:txBody>
      </p:sp>
      <p:sp>
        <p:nvSpPr>
          <p:cNvPr id="10" name="Text Placeholder 9"/>
          <p:cNvSpPr>
            <a:spLocks noGrp="1"/>
          </p:cNvSpPr>
          <p:nvPr>
            <p:ph type="body" sz="quarter" idx="22"/>
          </p:nvPr>
        </p:nvSpPr>
        <p:spPr>
          <a:xfrm>
            <a:off x="371475" y="4154073"/>
            <a:ext cx="5572125" cy="960120"/>
          </a:xfrm>
        </p:spPr>
        <p:txBody>
          <a:bodyPr/>
          <a:lstStyle/>
          <a:p>
            <a:r>
              <a:rPr lang="en-US" dirty="0"/>
              <a:t>They advertise information about the hosts they’re running on, including information about running tasks and executors, available resources, and other metadata.</a:t>
            </a:r>
          </a:p>
        </p:txBody>
      </p:sp>
      <p:sp>
        <p:nvSpPr>
          <p:cNvPr id="3" name="Content Placeholder 2">
            <a:extLst>
              <a:ext uri="{FF2B5EF4-FFF2-40B4-BE49-F238E27FC236}">
                <a16:creationId xmlns:a16="http://schemas.microsoft.com/office/drawing/2014/main" id="{E1DA1EFB-2125-904B-B494-CE409F28F19D}"/>
              </a:ext>
            </a:extLst>
          </p:cNvPr>
          <p:cNvSpPr>
            <a:spLocks noGrp="1"/>
          </p:cNvSpPr>
          <p:nvPr>
            <p:ph type="body" sz="quarter" idx="13"/>
          </p:nvPr>
        </p:nvSpPr>
        <p:spPr>
          <a:xfrm>
            <a:off x="9464675" y="1490816"/>
            <a:ext cx="8486775" cy="492125"/>
          </a:xfrm>
        </p:spPr>
        <p:txBody>
          <a:bodyPr/>
          <a:lstStyle/>
          <a:p>
            <a:r>
              <a:rPr lang="en-US" dirty="0"/>
              <a:t>.</a:t>
            </a:r>
          </a:p>
          <a:p>
            <a:pPr>
              <a:buNone/>
            </a:pPr>
            <a:endParaRPr lang="en-US" dirty="0"/>
          </a:p>
          <a:p>
            <a:endParaRPr lang="en-US" dirty="0"/>
          </a:p>
          <a:p>
            <a:endParaRPr lang="en-US" dirty="0"/>
          </a:p>
        </p:txBody>
      </p:sp>
      <p:sp>
        <p:nvSpPr>
          <p:cNvPr id="11" name="Text Placeholder 9"/>
          <p:cNvSpPr txBox="1">
            <a:spLocks/>
          </p:cNvSpPr>
          <p:nvPr/>
        </p:nvSpPr>
        <p:spPr bwMode="gray">
          <a:xfrm>
            <a:off x="383199" y="5205047"/>
            <a:ext cx="5572125" cy="650630"/>
          </a:xfrm>
          <a:prstGeom prst="rect">
            <a:avLst/>
          </a:prstGeom>
          <a:solidFill>
            <a:schemeClr val="accent5">
              <a:lumMod val="40000"/>
              <a:lumOff val="60000"/>
            </a:schemeClr>
          </a:solidFill>
        </p:spPr>
        <p:txBody>
          <a:bodyPr vert="horz" lIns="91440" tIns="9144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1"/>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They manage status updates from their tasks. They checkpoint their state to enable rolling restarts of the cluster.</a:t>
            </a:r>
          </a:p>
        </p:txBody>
      </p:sp>
      <p:sp>
        <p:nvSpPr>
          <p:cNvPr id="12" name="Rectangle 11"/>
          <p:cNvSpPr/>
          <p:nvPr/>
        </p:nvSpPr>
        <p:spPr>
          <a:xfrm>
            <a:off x="387229" y="1415534"/>
            <a:ext cx="4379725" cy="369332"/>
          </a:xfrm>
          <a:prstGeom prst="rect">
            <a:avLst/>
          </a:prstGeom>
        </p:spPr>
        <p:txBody>
          <a:bodyPr wrap="none">
            <a:spAutoFit/>
          </a:bodyPr>
          <a:lstStyle/>
          <a:p>
            <a:r>
              <a:rPr lang="en-US" dirty="0"/>
              <a:t>Before v1.0 'agents' were called 'slaves‘: </a:t>
            </a:r>
          </a:p>
        </p:txBody>
      </p:sp>
      <p:pic>
        <p:nvPicPr>
          <p:cNvPr id="13" name="Picture Placeholder 1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9153" r="9153"/>
          <a:stretch>
            <a:fillRect/>
          </a:stretch>
        </p:blipFill>
        <p:spPr/>
      </p:pic>
    </p:spTree>
    <p:extLst>
      <p:ext uri="{BB962C8B-B14F-4D97-AF65-F5344CB8AC3E}">
        <p14:creationId xmlns:p14="http://schemas.microsoft.com/office/powerpoint/2010/main" val="9981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2920" y="2827866"/>
            <a:ext cx="5371479" cy="3811309"/>
          </a:xfrm>
          <a:prstGeom prst="rect">
            <a:avLst/>
          </a:prstGeom>
        </p:spPr>
      </p:pic>
      <p:sp>
        <p:nvSpPr>
          <p:cNvPr id="2" name="Title 1">
            <a:extLst>
              <a:ext uri="{FF2B5EF4-FFF2-40B4-BE49-F238E27FC236}">
                <a16:creationId xmlns:a16="http://schemas.microsoft.com/office/drawing/2014/main" id="{4B9492A4-4261-5048-84FD-5AD5558C64FB}"/>
              </a:ext>
            </a:extLst>
          </p:cNvPr>
          <p:cNvSpPr>
            <a:spLocks noGrp="1"/>
          </p:cNvSpPr>
          <p:nvPr>
            <p:ph type="title"/>
          </p:nvPr>
        </p:nvSpPr>
        <p:spPr/>
        <p:txBody>
          <a:bodyPr/>
          <a:lstStyle/>
          <a:p>
            <a:r>
              <a:rPr lang="en-US" dirty="0"/>
              <a:t>Mesos Resources</a:t>
            </a:r>
          </a:p>
        </p:txBody>
      </p:sp>
      <p:sp>
        <p:nvSpPr>
          <p:cNvPr id="3" name="Content Placeholder 2">
            <a:extLst>
              <a:ext uri="{FF2B5EF4-FFF2-40B4-BE49-F238E27FC236}">
                <a16:creationId xmlns:a16="http://schemas.microsoft.com/office/drawing/2014/main" id="{E5548147-2A36-5D4D-8E50-292080A3328E}"/>
              </a:ext>
            </a:extLst>
          </p:cNvPr>
          <p:cNvSpPr>
            <a:spLocks noGrp="1"/>
          </p:cNvSpPr>
          <p:nvPr>
            <p:ph idx="1"/>
          </p:nvPr>
        </p:nvSpPr>
        <p:spPr>
          <a:xfrm>
            <a:off x="365760" y="1280160"/>
            <a:ext cx="8486775" cy="4074432"/>
          </a:xfrm>
        </p:spPr>
        <p:txBody>
          <a:bodyPr/>
          <a:lstStyle/>
          <a:p>
            <a:pPr marL="285750" indent="-285750">
              <a:buClr>
                <a:schemeClr val="accent1"/>
              </a:buClr>
              <a:buFont typeface="Arial" panose="020B0604020202020204" pitchFamily="34" charset="0"/>
              <a:buChar char="•"/>
            </a:pPr>
            <a:r>
              <a:rPr lang="en-US" dirty="0"/>
              <a:t>The fundamental abstraction in Mesos is that of the resource.</a:t>
            </a:r>
          </a:p>
          <a:p>
            <a:pPr marL="285750" indent="-285750">
              <a:buClr>
                <a:schemeClr val="accent1"/>
              </a:buClr>
              <a:buFont typeface="Arial" panose="020B0604020202020204" pitchFamily="34" charset="0"/>
              <a:buChar char="•"/>
            </a:pPr>
            <a:r>
              <a:rPr lang="en-US" dirty="0"/>
              <a:t>Tasks and executors consume resources while performing their work.</a:t>
            </a:r>
          </a:p>
          <a:p>
            <a:pPr marL="285750" indent="-285750">
              <a:buClr>
                <a:schemeClr val="accent1"/>
              </a:buClr>
              <a:buFont typeface="Arial" panose="020B0604020202020204" pitchFamily="34" charset="0"/>
              <a:buChar char="•"/>
            </a:pPr>
            <a:r>
              <a:rPr lang="en-US" dirty="0"/>
              <a:t>The standard resources are CPUs, mem (memory), disk, and ports.</a:t>
            </a:r>
          </a:p>
          <a:p>
            <a:endParaRPr lang="en-US" dirty="0"/>
          </a:p>
        </p:txBody>
      </p:sp>
      <p:sp>
        <p:nvSpPr>
          <p:cNvPr id="4" name="Footer Placeholder 3">
            <a:extLst>
              <a:ext uri="{FF2B5EF4-FFF2-40B4-BE49-F238E27FC236}">
                <a16:creationId xmlns:a16="http://schemas.microsoft.com/office/drawing/2014/main" id="{308BC254-9CA2-EB46-9367-E006578FBD9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4A0BE277-50EC-0844-9A77-F30CCDEFA9F7}"/>
              </a:ext>
            </a:extLst>
          </p:cNvPr>
          <p:cNvSpPr>
            <a:spLocks noGrp="1"/>
          </p:cNvSpPr>
          <p:nvPr>
            <p:ph type="sldNum" sz="quarter" idx="12"/>
          </p:nvPr>
        </p:nvSpPr>
        <p:spPr/>
        <p:txBody>
          <a:bodyPr/>
          <a:lstStyle/>
          <a:p>
            <a:fld id="{3310D8EA-3107-4873-B9AB-DD7D3E79053A}" type="slidenum">
              <a:rPr lang="en-US" smtClean="0"/>
              <a:t>27</a:t>
            </a:fld>
            <a:endParaRPr lang="en-US" dirty="0"/>
          </a:p>
        </p:txBody>
      </p:sp>
    </p:spTree>
    <p:extLst>
      <p:ext uri="{BB962C8B-B14F-4D97-AF65-F5344CB8AC3E}">
        <p14:creationId xmlns:p14="http://schemas.microsoft.com/office/powerpoint/2010/main" val="258831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5207-7AFF-8245-858C-9298386BACF9}"/>
              </a:ext>
            </a:extLst>
          </p:cNvPr>
          <p:cNvSpPr>
            <a:spLocks noGrp="1"/>
          </p:cNvSpPr>
          <p:nvPr>
            <p:ph type="title"/>
          </p:nvPr>
        </p:nvSpPr>
        <p:spPr/>
        <p:txBody>
          <a:bodyPr/>
          <a:lstStyle/>
          <a:p>
            <a:r>
              <a:rPr lang="en-US" dirty="0"/>
              <a:t>Executors and Tasks</a:t>
            </a:r>
          </a:p>
        </p:txBody>
      </p:sp>
      <p:sp>
        <p:nvSpPr>
          <p:cNvPr id="3" name="Content Placeholder 2">
            <a:extLst>
              <a:ext uri="{FF2B5EF4-FFF2-40B4-BE49-F238E27FC236}">
                <a16:creationId xmlns:a16="http://schemas.microsoft.com/office/drawing/2014/main" id="{9090E91A-FD2D-F848-9717-50E01EFA5DEB}"/>
              </a:ext>
            </a:extLst>
          </p:cNvPr>
          <p:cNvSpPr>
            <a:spLocks noGrp="1"/>
          </p:cNvSpPr>
          <p:nvPr>
            <p:ph idx="1"/>
          </p:nvPr>
        </p:nvSpPr>
        <p:spPr>
          <a:xfrm>
            <a:off x="365760" y="1280160"/>
            <a:ext cx="8486775" cy="4074432"/>
          </a:xfrm>
        </p:spPr>
        <p:txBody>
          <a:bodyPr/>
          <a:lstStyle/>
          <a:p>
            <a:pPr marL="285750" indent="-285750">
              <a:buClr>
                <a:srgbClr val="E87722"/>
              </a:buClr>
              <a:buFont typeface="Arial" panose="020B0604020202020204" pitchFamily="34" charset="0"/>
              <a:buChar char="•"/>
            </a:pPr>
            <a:r>
              <a:rPr lang="en-US" dirty="0"/>
              <a:t>When a scheduler wants to do some work, it launches an executor.</a:t>
            </a:r>
          </a:p>
          <a:p>
            <a:pPr marL="285750" indent="-285750">
              <a:buClr>
                <a:srgbClr val="E87722"/>
              </a:buClr>
              <a:buFont typeface="Arial" panose="020B0604020202020204" pitchFamily="34" charset="0"/>
              <a:buChar char="•"/>
            </a:pPr>
            <a:r>
              <a:rPr lang="en-US" dirty="0"/>
              <a:t>The scheduler can decide to send one or more tasks to an executor.</a:t>
            </a:r>
          </a:p>
          <a:p>
            <a:pPr marL="285750" indent="-285750">
              <a:buClr>
                <a:srgbClr val="E87722"/>
              </a:buClr>
              <a:buFont typeface="Arial" panose="020B0604020202020204" pitchFamily="34" charset="0"/>
              <a:buChar char="•"/>
            </a:pPr>
            <a:r>
              <a:rPr lang="en-US" dirty="0"/>
              <a:t>Executor will run  those tasks independently.</a:t>
            </a:r>
          </a:p>
          <a:p>
            <a:pPr marL="285750" indent="-285750">
              <a:buClr>
                <a:srgbClr val="E87722"/>
              </a:buClr>
              <a:buFont typeface="Arial" panose="020B0604020202020204" pitchFamily="34" charset="0"/>
              <a:buChar char="•"/>
            </a:pPr>
            <a:r>
              <a:rPr lang="en-US" dirty="0"/>
              <a:t>Executor will also send status updates to the scheduler.</a:t>
            </a:r>
          </a:p>
          <a:p>
            <a:endParaRPr lang="en-US" dirty="0"/>
          </a:p>
          <a:p>
            <a:endParaRPr lang="en-US" dirty="0"/>
          </a:p>
        </p:txBody>
      </p:sp>
      <p:sp>
        <p:nvSpPr>
          <p:cNvPr id="4" name="Footer Placeholder 3">
            <a:extLst>
              <a:ext uri="{FF2B5EF4-FFF2-40B4-BE49-F238E27FC236}">
                <a16:creationId xmlns:a16="http://schemas.microsoft.com/office/drawing/2014/main" id="{44FC083B-59FD-AC41-BF87-E97D403EFB3A}"/>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D7049CC3-DDA1-0543-A5AA-90683BAC0A4A}"/>
              </a:ext>
            </a:extLst>
          </p:cNvPr>
          <p:cNvSpPr>
            <a:spLocks noGrp="1"/>
          </p:cNvSpPr>
          <p:nvPr>
            <p:ph type="sldNum" sz="quarter" idx="12"/>
          </p:nvPr>
        </p:nvSpPr>
        <p:spPr/>
        <p:txBody>
          <a:bodyPr/>
          <a:lstStyle/>
          <a:p>
            <a:fld id="{3310D8EA-3107-4873-B9AB-DD7D3E79053A}" type="slidenum">
              <a:rPr lang="en-US" smtClean="0"/>
              <a:t>28</a:t>
            </a:fld>
            <a:endParaRPr lang="en-US" dirty="0"/>
          </a:p>
        </p:txBody>
      </p:sp>
      <p:pic>
        <p:nvPicPr>
          <p:cNvPr id="7" name="Picture 6">
            <a:extLst>
              <a:ext uri="{FF2B5EF4-FFF2-40B4-BE49-F238E27FC236}">
                <a16:creationId xmlns:a16="http://schemas.microsoft.com/office/drawing/2014/main" id="{E1B27626-679C-B44E-AA6E-4323456FC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822" y="2983604"/>
            <a:ext cx="6482080" cy="2764416"/>
          </a:xfrm>
          <a:prstGeom prst="rect">
            <a:avLst/>
          </a:prstGeom>
        </p:spPr>
      </p:pic>
    </p:spTree>
    <p:extLst>
      <p:ext uri="{BB962C8B-B14F-4D97-AF65-F5344CB8AC3E}">
        <p14:creationId xmlns:p14="http://schemas.microsoft.com/office/powerpoint/2010/main" val="91251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F30-9546-304C-9BC3-AB274BBBB96A}"/>
              </a:ext>
            </a:extLst>
          </p:cNvPr>
          <p:cNvSpPr>
            <a:spLocks noGrp="1"/>
          </p:cNvSpPr>
          <p:nvPr>
            <p:ph type="title"/>
          </p:nvPr>
        </p:nvSpPr>
        <p:spPr/>
        <p:txBody>
          <a:bodyPr/>
          <a:lstStyle/>
          <a:p>
            <a:r>
              <a:rPr lang="en-US" dirty="0"/>
              <a:t>Running Applications on Mesos</a:t>
            </a:r>
          </a:p>
        </p:txBody>
      </p:sp>
      <p:sp>
        <p:nvSpPr>
          <p:cNvPr id="4" name="Footer Placeholder 3">
            <a:extLst>
              <a:ext uri="{FF2B5EF4-FFF2-40B4-BE49-F238E27FC236}">
                <a16:creationId xmlns:a16="http://schemas.microsoft.com/office/drawing/2014/main" id="{43FD39FC-505C-B94A-BB56-26B64C4B111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3B6F860C-AF56-0549-9A21-2B4FFE6B64A0}"/>
              </a:ext>
            </a:extLst>
          </p:cNvPr>
          <p:cNvSpPr>
            <a:spLocks noGrp="1"/>
          </p:cNvSpPr>
          <p:nvPr>
            <p:ph type="sldNum" sz="quarter" idx="12"/>
          </p:nvPr>
        </p:nvSpPr>
        <p:spPr/>
        <p:txBody>
          <a:bodyPr/>
          <a:lstStyle/>
          <a:p>
            <a:fld id="{3310D8EA-3107-4873-B9AB-DD7D3E79053A}" type="slidenum">
              <a:rPr lang="en-US" smtClean="0"/>
              <a:t>29</a:t>
            </a:fld>
            <a:endParaRPr lang="en-US" dirty="0"/>
          </a:p>
        </p:txBody>
      </p:sp>
      <p:sp>
        <p:nvSpPr>
          <p:cNvPr id="6" name="Text Placeholder 5"/>
          <p:cNvSpPr>
            <a:spLocks noGrp="1"/>
          </p:cNvSpPr>
          <p:nvPr>
            <p:ph type="body" sz="quarter" idx="14"/>
          </p:nvPr>
        </p:nvSpPr>
        <p:spPr/>
        <p:txBody>
          <a:bodyPr/>
          <a:lstStyle/>
          <a:p>
            <a:r>
              <a:rPr lang="en-US" dirty="0"/>
              <a:t>Scheduler</a:t>
            </a:r>
          </a:p>
        </p:txBody>
      </p:sp>
      <p:sp>
        <p:nvSpPr>
          <p:cNvPr id="7" name="Text Placeholder 6"/>
          <p:cNvSpPr>
            <a:spLocks noGrp="1"/>
          </p:cNvSpPr>
          <p:nvPr>
            <p:ph type="body" sz="quarter" idx="16"/>
          </p:nvPr>
        </p:nvSpPr>
        <p:spPr/>
        <p:txBody>
          <a:bodyPr/>
          <a:lstStyle/>
          <a:p>
            <a:r>
              <a:rPr lang="en-US" dirty="0"/>
              <a:t>Executor</a:t>
            </a:r>
          </a:p>
        </p:txBody>
      </p:sp>
      <p:sp>
        <p:nvSpPr>
          <p:cNvPr id="8" name="Text Placeholder 7"/>
          <p:cNvSpPr>
            <a:spLocks noGrp="1"/>
          </p:cNvSpPr>
          <p:nvPr>
            <p:ph type="body" sz="quarter" idx="19"/>
          </p:nvPr>
        </p:nvSpPr>
        <p:spPr/>
        <p:txBody>
          <a:bodyPr/>
          <a:lstStyle/>
          <a:p>
            <a:pPr lvl="1"/>
            <a:r>
              <a:rPr lang="en-US" dirty="0"/>
              <a:t>Registers with Mesos master.</a:t>
            </a:r>
          </a:p>
          <a:p>
            <a:pPr lvl="1"/>
            <a:r>
              <a:rPr lang="en-US" dirty="0"/>
              <a:t>It negotiates with the master for resources.</a:t>
            </a:r>
          </a:p>
          <a:p>
            <a:pPr lvl="1"/>
            <a:r>
              <a:rPr lang="en-US" dirty="0"/>
              <a:t>Once the resources are allocated it deploys  the executor to run the code.</a:t>
            </a:r>
          </a:p>
        </p:txBody>
      </p:sp>
      <p:sp>
        <p:nvSpPr>
          <p:cNvPr id="9" name="Text Placeholder 8"/>
          <p:cNvSpPr>
            <a:spLocks noGrp="1"/>
          </p:cNvSpPr>
          <p:nvPr>
            <p:ph type="body" sz="quarter" idx="21"/>
          </p:nvPr>
        </p:nvSpPr>
        <p:spPr/>
        <p:txBody>
          <a:bodyPr/>
          <a:lstStyle/>
          <a:p>
            <a:pPr lvl="1"/>
            <a:r>
              <a:rPr lang="en-US" dirty="0"/>
              <a:t>Executor process runs on the worker nodes.</a:t>
            </a:r>
          </a:p>
          <a:p>
            <a:pPr lvl="1"/>
            <a:r>
              <a:rPr lang="en-US" dirty="0"/>
              <a:t>It runs the applications tasks (one or more).</a:t>
            </a:r>
          </a:p>
          <a:p>
            <a:endParaRPr lang="en-US" dirty="0"/>
          </a:p>
        </p:txBody>
      </p:sp>
      <p:sp>
        <p:nvSpPr>
          <p:cNvPr id="10" name="Rectangle 9"/>
          <p:cNvSpPr/>
          <p:nvPr/>
        </p:nvSpPr>
        <p:spPr>
          <a:xfrm>
            <a:off x="369275" y="1224283"/>
            <a:ext cx="7860325" cy="369332"/>
          </a:xfrm>
          <a:prstGeom prst="rect">
            <a:avLst/>
          </a:prstGeom>
        </p:spPr>
        <p:txBody>
          <a:bodyPr wrap="square">
            <a:spAutoFit/>
          </a:bodyPr>
          <a:lstStyle/>
          <a:p>
            <a:r>
              <a:rPr lang="en-US" dirty="0"/>
              <a:t>A framework running on top of Mesos consists of two components:</a:t>
            </a:r>
          </a:p>
        </p:txBody>
      </p:sp>
    </p:spTree>
    <p:extLst>
      <p:ext uri="{BB962C8B-B14F-4D97-AF65-F5344CB8AC3E}">
        <p14:creationId xmlns:p14="http://schemas.microsoft.com/office/powerpoint/2010/main" val="196198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Introducing Mesos</a:t>
            </a:r>
          </a:p>
        </p:txBody>
      </p:sp>
      <p:sp>
        <p:nvSpPr>
          <p:cNvPr id="15" name="Text Placeholder 14"/>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166541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FB8-A942-1340-BB31-2858A71B261D}"/>
              </a:ext>
            </a:extLst>
          </p:cNvPr>
          <p:cNvSpPr>
            <a:spLocks noGrp="1"/>
          </p:cNvSpPr>
          <p:nvPr>
            <p:ph type="title"/>
          </p:nvPr>
        </p:nvSpPr>
        <p:spPr/>
        <p:txBody>
          <a:bodyPr/>
          <a:lstStyle/>
          <a:p>
            <a:r>
              <a:rPr lang="en-US" dirty="0"/>
              <a:t>Running Applications on Mesos</a:t>
            </a:r>
          </a:p>
        </p:txBody>
      </p:sp>
      <p:pic>
        <p:nvPicPr>
          <p:cNvPr id="7" name="Content Placeholder 6">
            <a:extLst>
              <a:ext uri="{FF2B5EF4-FFF2-40B4-BE49-F238E27FC236}">
                <a16:creationId xmlns:a16="http://schemas.microsoft.com/office/drawing/2014/main" id="{ADA7EBFE-CD63-7B42-BE5A-383CEE5BF4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475" y="2182226"/>
            <a:ext cx="8486775" cy="3361910"/>
          </a:xfrm>
        </p:spPr>
      </p:pic>
      <p:sp>
        <p:nvSpPr>
          <p:cNvPr id="4" name="Footer Placeholder 3">
            <a:extLst>
              <a:ext uri="{FF2B5EF4-FFF2-40B4-BE49-F238E27FC236}">
                <a16:creationId xmlns:a16="http://schemas.microsoft.com/office/drawing/2014/main" id="{56E5DFAD-FA63-3942-9EEB-D3E11F257CF2}"/>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77C012F9-E0F8-5F4D-9BF8-60806A4D8D31}"/>
              </a:ext>
            </a:extLst>
          </p:cNvPr>
          <p:cNvSpPr>
            <a:spLocks noGrp="1"/>
          </p:cNvSpPr>
          <p:nvPr>
            <p:ph type="sldNum" sz="quarter" idx="12"/>
          </p:nvPr>
        </p:nvSpPr>
        <p:spPr/>
        <p:txBody>
          <a:bodyPr/>
          <a:lstStyle/>
          <a:p>
            <a:fld id="{3310D8EA-3107-4873-B9AB-DD7D3E79053A}" type="slidenum">
              <a:rPr lang="en-US" smtClean="0"/>
              <a:t>30</a:t>
            </a:fld>
            <a:endParaRPr lang="en-US" dirty="0"/>
          </a:p>
        </p:txBody>
      </p:sp>
    </p:spTree>
    <p:extLst>
      <p:ext uri="{BB962C8B-B14F-4D97-AF65-F5344CB8AC3E}">
        <p14:creationId xmlns:p14="http://schemas.microsoft.com/office/powerpoint/2010/main" val="4149112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205-0024-8345-8B6D-766AA617A1F1}"/>
              </a:ext>
            </a:extLst>
          </p:cNvPr>
          <p:cNvSpPr>
            <a:spLocks noGrp="1"/>
          </p:cNvSpPr>
          <p:nvPr>
            <p:ph type="title"/>
          </p:nvPr>
        </p:nvSpPr>
        <p:spPr/>
        <p:txBody>
          <a:bodyPr/>
          <a:lstStyle/>
          <a:p>
            <a:r>
              <a:rPr lang="en-US" dirty="0"/>
              <a:t>Considerations for Resource Allocation</a:t>
            </a:r>
          </a:p>
        </p:txBody>
      </p:sp>
      <p:sp>
        <p:nvSpPr>
          <p:cNvPr id="3" name="Content Placeholder 2">
            <a:extLst>
              <a:ext uri="{FF2B5EF4-FFF2-40B4-BE49-F238E27FC236}">
                <a16:creationId xmlns:a16="http://schemas.microsoft.com/office/drawing/2014/main" id="{7D6DCECA-BFA8-1441-B5A7-8C14B808F1F5}"/>
              </a:ext>
            </a:extLst>
          </p:cNvPr>
          <p:cNvSpPr>
            <a:spLocks noGrp="1"/>
          </p:cNvSpPr>
          <p:nvPr>
            <p:ph idx="1"/>
          </p:nvPr>
        </p:nvSpPr>
        <p:spPr>
          <a:xfrm>
            <a:off x="365760" y="1280160"/>
            <a:ext cx="8486775" cy="4074432"/>
          </a:xfrm>
        </p:spPr>
        <p:txBody>
          <a:bodyPr/>
          <a:lstStyle/>
          <a:p>
            <a:r>
              <a:rPr lang="en-US" dirty="0"/>
              <a:t>The Application Scheduler asks  the Mesos master for resources:</a:t>
            </a:r>
          </a:p>
          <a:p>
            <a:pPr lvl="1"/>
            <a:r>
              <a:rPr lang="en-US" dirty="0"/>
              <a:t>Need 3 containers, with 4 CPU and 8G RAM each.</a:t>
            </a:r>
          </a:p>
          <a:p>
            <a:r>
              <a:rPr lang="en-US" dirty="0"/>
              <a:t>The Mesos master evaluates the request:</a:t>
            </a:r>
          </a:p>
          <a:p>
            <a:pPr lvl="1"/>
            <a:r>
              <a:rPr lang="en-US" dirty="0"/>
              <a:t>Considers free resources available in the cluster (from reports from agents).</a:t>
            </a:r>
          </a:p>
          <a:p>
            <a:pPr lvl="1"/>
            <a:r>
              <a:rPr lang="en-US" dirty="0"/>
              <a:t>Consults 'resource policy' rules (how much can be given to to this application).</a:t>
            </a:r>
          </a:p>
          <a:p>
            <a:pPr lvl="1"/>
            <a:r>
              <a:rPr lang="en-US" dirty="0"/>
              <a:t>Then provides resources to the scheduler.</a:t>
            </a:r>
          </a:p>
          <a:p>
            <a:r>
              <a:rPr lang="en-US" dirty="0"/>
              <a:t>The Scheduler can accept or reject the offering. If accepted, the scheduler will ask the Executor (part of application framework) to launch tasks on the allocated containers. </a:t>
            </a:r>
          </a:p>
        </p:txBody>
      </p:sp>
      <p:sp>
        <p:nvSpPr>
          <p:cNvPr id="4" name="Footer Placeholder 3">
            <a:extLst>
              <a:ext uri="{FF2B5EF4-FFF2-40B4-BE49-F238E27FC236}">
                <a16:creationId xmlns:a16="http://schemas.microsoft.com/office/drawing/2014/main" id="{C7350E68-0B64-824A-B04B-F8F1D281D90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E78734A6-5AC0-C74D-809C-2ABAA8441AD0}"/>
              </a:ext>
            </a:extLst>
          </p:cNvPr>
          <p:cNvSpPr>
            <a:spLocks noGrp="1"/>
          </p:cNvSpPr>
          <p:nvPr>
            <p:ph type="sldNum" sz="quarter" idx="12"/>
          </p:nvPr>
        </p:nvSpPr>
        <p:spPr/>
        <p:txBody>
          <a:bodyPr/>
          <a:lstStyle/>
          <a:p>
            <a:fld id="{3310D8EA-3107-4873-B9AB-DD7D3E79053A}" type="slidenum">
              <a:rPr lang="en-US" smtClean="0"/>
              <a:t>31</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48" b="7481"/>
          <a:stretch/>
        </p:blipFill>
        <p:spPr>
          <a:xfrm>
            <a:off x="0" y="3793068"/>
            <a:ext cx="9144000" cy="2539998"/>
          </a:xfrm>
          <a:prstGeom prst="rect">
            <a:avLst/>
          </a:prstGeom>
        </p:spPr>
      </p:pic>
    </p:spTree>
    <p:extLst>
      <p:ext uri="{BB962C8B-B14F-4D97-AF65-F5344CB8AC3E}">
        <p14:creationId xmlns:p14="http://schemas.microsoft.com/office/powerpoint/2010/main" val="1871312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4E2F-97FB-E143-8536-D989A7F8D668}"/>
              </a:ext>
            </a:extLst>
          </p:cNvPr>
          <p:cNvSpPr>
            <a:spLocks noGrp="1"/>
          </p:cNvSpPr>
          <p:nvPr>
            <p:ph type="title"/>
          </p:nvPr>
        </p:nvSpPr>
        <p:spPr/>
        <p:txBody>
          <a:bodyPr/>
          <a:lstStyle/>
          <a:p>
            <a:r>
              <a:rPr lang="en-US" dirty="0"/>
              <a:t>Applications that Work on Mesos</a:t>
            </a:r>
          </a:p>
        </p:txBody>
      </p:sp>
      <p:sp>
        <p:nvSpPr>
          <p:cNvPr id="3" name="Content Placeholder 2">
            <a:extLst>
              <a:ext uri="{FF2B5EF4-FFF2-40B4-BE49-F238E27FC236}">
                <a16:creationId xmlns:a16="http://schemas.microsoft.com/office/drawing/2014/main" id="{5C1DA3D9-7E40-3E42-8EFE-1C007D07A117}"/>
              </a:ext>
            </a:extLst>
          </p:cNvPr>
          <p:cNvSpPr>
            <a:spLocks noGrp="1"/>
          </p:cNvSpPr>
          <p:nvPr>
            <p:ph idx="1"/>
          </p:nvPr>
        </p:nvSpPr>
        <p:spPr>
          <a:xfrm>
            <a:off x="9583208" y="992781"/>
            <a:ext cx="8486775" cy="4074432"/>
          </a:xfrm>
        </p:spPr>
        <p:txBody>
          <a:bodyPr/>
          <a:lstStyle/>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F186C82-6FE2-2248-BB4A-439FA415A2DA}"/>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A1FDA912-695F-A94D-9CE7-AF12CC60A67B}"/>
              </a:ext>
            </a:extLst>
          </p:cNvPr>
          <p:cNvSpPr>
            <a:spLocks noGrp="1"/>
          </p:cNvSpPr>
          <p:nvPr>
            <p:ph type="sldNum" sz="quarter" idx="12"/>
          </p:nvPr>
        </p:nvSpPr>
        <p:spPr/>
        <p:txBody>
          <a:bodyPr/>
          <a:lstStyle/>
          <a:p>
            <a:fld id="{3310D8EA-3107-4873-B9AB-DD7D3E79053A}" type="slidenum">
              <a:rPr lang="en-US" smtClean="0"/>
              <a:t>32</a:t>
            </a:fld>
            <a:endParaRPr lang="en-US" dirty="0"/>
          </a:p>
        </p:txBody>
      </p:sp>
      <p:pic>
        <p:nvPicPr>
          <p:cNvPr id="6" name="Picture 5">
            <a:extLst>
              <a:ext uri="{FF2B5EF4-FFF2-40B4-BE49-F238E27FC236}">
                <a16:creationId xmlns:a16="http://schemas.microsoft.com/office/drawing/2014/main" id="{E13E4609-D118-6846-9451-25EE375E7B98}"/>
              </a:ext>
            </a:extLst>
          </p:cNvPr>
          <p:cNvPicPr>
            <a:picLocks noChangeAspect="1"/>
          </p:cNvPicPr>
          <p:nvPr/>
        </p:nvPicPr>
        <p:blipFill>
          <a:blip r:embed="rId3"/>
          <a:stretch>
            <a:fillRect/>
          </a:stretch>
        </p:blipFill>
        <p:spPr>
          <a:xfrm>
            <a:off x="4645148" y="2832993"/>
            <a:ext cx="3175000" cy="952500"/>
          </a:xfrm>
          <a:prstGeom prst="rect">
            <a:avLst/>
          </a:prstGeom>
        </p:spPr>
      </p:pic>
      <p:pic>
        <p:nvPicPr>
          <p:cNvPr id="7" name="Picture 6">
            <a:extLst>
              <a:ext uri="{FF2B5EF4-FFF2-40B4-BE49-F238E27FC236}">
                <a16:creationId xmlns:a16="http://schemas.microsoft.com/office/drawing/2014/main" id="{AACC372A-C2D9-BB4A-BB03-50DCB93F7D9A}"/>
              </a:ext>
            </a:extLst>
          </p:cNvPr>
          <p:cNvPicPr>
            <a:picLocks noChangeAspect="1"/>
          </p:cNvPicPr>
          <p:nvPr/>
        </p:nvPicPr>
        <p:blipFill rotWithShape="1">
          <a:blip r:embed="rId4"/>
          <a:srcRect b="26802"/>
          <a:stretch/>
        </p:blipFill>
        <p:spPr>
          <a:xfrm>
            <a:off x="5067178" y="1749292"/>
            <a:ext cx="1816100" cy="818062"/>
          </a:xfrm>
          <a:prstGeom prst="rect">
            <a:avLst/>
          </a:prstGeom>
        </p:spPr>
      </p:pic>
      <p:pic>
        <p:nvPicPr>
          <p:cNvPr id="8" name="Picture 7">
            <a:extLst>
              <a:ext uri="{FF2B5EF4-FFF2-40B4-BE49-F238E27FC236}">
                <a16:creationId xmlns:a16="http://schemas.microsoft.com/office/drawing/2014/main" id="{98A2D6CD-7D64-BC4A-98B9-776B6F285F00}"/>
              </a:ext>
            </a:extLst>
          </p:cNvPr>
          <p:cNvPicPr>
            <a:picLocks noChangeAspect="1"/>
          </p:cNvPicPr>
          <p:nvPr/>
        </p:nvPicPr>
        <p:blipFill>
          <a:blip r:embed="rId5"/>
          <a:stretch>
            <a:fillRect/>
          </a:stretch>
        </p:blipFill>
        <p:spPr>
          <a:xfrm>
            <a:off x="5285058" y="3644813"/>
            <a:ext cx="1422400" cy="14224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26880219"/>
              </p:ext>
            </p:extLst>
          </p:nvPr>
        </p:nvGraphicFramePr>
        <p:xfrm>
          <a:off x="387223" y="1317846"/>
          <a:ext cx="8563346" cy="4948363"/>
        </p:xfrm>
        <a:graphic>
          <a:graphicData uri="http://schemas.openxmlformats.org/drawingml/2006/table">
            <a:tbl>
              <a:tblPr firstRow="1" bandRow="1">
                <a:tableStyleId>{2D5ABB26-0587-4C30-8999-92F81FD0307C}</a:tableStyleId>
              </a:tblPr>
              <a:tblGrid>
                <a:gridCol w="4281673">
                  <a:extLst>
                    <a:ext uri="{9D8B030D-6E8A-4147-A177-3AD203B41FA5}">
                      <a16:colId xmlns:a16="http://schemas.microsoft.com/office/drawing/2014/main" val="20000"/>
                    </a:ext>
                  </a:extLst>
                </a:gridCol>
                <a:gridCol w="4281673">
                  <a:extLst>
                    <a:ext uri="{9D8B030D-6E8A-4147-A177-3AD203B41FA5}">
                      <a16:colId xmlns:a16="http://schemas.microsoft.com/office/drawing/2014/main" val="20001"/>
                    </a:ext>
                  </a:extLst>
                </a:gridCol>
              </a:tblGrid>
              <a:tr h="337096">
                <a:tc>
                  <a:txBody>
                    <a:bodyPr/>
                    <a:lstStyle/>
                    <a:p>
                      <a:pPr marL="0" indent="0" algn="ctr">
                        <a:buFont typeface="Arial" panose="020B0604020202020204" pitchFamily="34" charset="0"/>
                        <a:buNone/>
                      </a:pPr>
                      <a:endParaRPr lang="en-US" sz="1600" b="1"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tc>
                  <a:txBody>
                    <a:bodyPr/>
                    <a:lstStyle/>
                    <a:p>
                      <a:pPr algn="ctr"/>
                      <a:endParaRPr lang="en-US" sz="1600" b="1"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995965">
                <a:tc>
                  <a:txBody>
                    <a:bodyPr/>
                    <a:lstStyle/>
                    <a:p>
                      <a:pPr marL="0" marR="0" lvl="0" indent="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r>
                        <a:rPr lang="en-US" sz="1600" dirty="0"/>
                        <a:t>Spark – distributed compute</a:t>
                      </a:r>
                    </a:p>
                    <a:p>
                      <a:pPr marL="0" marR="0" lvl="0" indent="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IN" sz="1600" kern="1200" dirty="0">
                        <a:solidFill>
                          <a:schemeClr val="tx1"/>
                        </a:solidFill>
                        <a:latin typeface="+mj-lt"/>
                        <a:ea typeface="+mn-ea"/>
                        <a:cs typeface="+mn-cs"/>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tc>
                  <a:txBody>
                    <a:bodyPr/>
                    <a:lstStyle/>
                    <a:p>
                      <a:pPr marL="0" marR="0" lvl="0" indent="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IN" sz="1600" kern="1200" dirty="0">
                        <a:solidFill>
                          <a:schemeClr val="tx1"/>
                        </a:solidFill>
                        <a:latin typeface="+mj-lt"/>
                        <a:ea typeface="+mn-ea"/>
                        <a:cs typeface="+mn-cs"/>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995965">
                <a:tc>
                  <a:txBody>
                    <a:bodyPr/>
                    <a:lstStyle/>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r>
                        <a:rPr lang="en-US" sz="1600" dirty="0"/>
                        <a:t>Cassandra – distributed NoSQL</a:t>
                      </a:r>
                    </a:p>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17739">
                <a:tc>
                  <a:txBody>
                    <a:bodyPr/>
                    <a:lstStyle/>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r>
                        <a:rPr lang="en-US" sz="1600" dirty="0"/>
                        <a:t>Kafka – distributed messaging</a:t>
                      </a:r>
                    </a:p>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tc>
                  <a:txBody>
                    <a:bodyPr/>
                    <a:lstStyle/>
                    <a:p>
                      <a:pPr marL="0" marR="0" indent="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3866">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3866">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5"/>
                  </a:ext>
                </a:extLst>
              </a:tr>
              <a:tr h="433866">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8452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3B8B-6E91-C144-B8CF-F5244330BCD0}"/>
              </a:ext>
            </a:extLst>
          </p:cNvPr>
          <p:cNvSpPr>
            <a:spLocks noGrp="1"/>
          </p:cNvSpPr>
          <p:nvPr>
            <p:ph type="title"/>
          </p:nvPr>
        </p:nvSpPr>
        <p:spPr/>
        <p:txBody>
          <a:bodyPr/>
          <a:lstStyle/>
          <a:p>
            <a:r>
              <a:rPr lang="en-US" dirty="0"/>
              <a:t>Mesos Hardware</a:t>
            </a:r>
          </a:p>
        </p:txBody>
      </p:sp>
      <p:sp>
        <p:nvSpPr>
          <p:cNvPr id="4" name="Footer Placeholder 3">
            <a:extLst>
              <a:ext uri="{FF2B5EF4-FFF2-40B4-BE49-F238E27FC236}">
                <a16:creationId xmlns:a16="http://schemas.microsoft.com/office/drawing/2014/main" id="{E2008D6B-1151-784E-B641-8DF7B32089C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C781639-F371-894D-9519-9D9095209E82}"/>
              </a:ext>
            </a:extLst>
          </p:cNvPr>
          <p:cNvSpPr>
            <a:spLocks noGrp="1"/>
          </p:cNvSpPr>
          <p:nvPr>
            <p:ph type="sldNum" sz="quarter" idx="12"/>
          </p:nvPr>
        </p:nvSpPr>
        <p:spPr/>
        <p:txBody>
          <a:bodyPr/>
          <a:lstStyle/>
          <a:p>
            <a:fld id="{3310D8EA-3107-4873-B9AB-DD7D3E79053A}" type="slidenum">
              <a:rPr lang="en-US" smtClean="0"/>
              <a:t>33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77605104"/>
              </p:ext>
            </p:extLst>
          </p:nvPr>
        </p:nvGraphicFramePr>
        <p:xfrm>
          <a:off x="387223" y="1317846"/>
          <a:ext cx="8297334" cy="3260547"/>
        </p:xfrm>
        <a:graphic>
          <a:graphicData uri="http://schemas.openxmlformats.org/drawingml/2006/table">
            <a:tbl>
              <a:tblPr firstRow="1" bandRow="1">
                <a:tableStyleId>{2D5ABB26-0587-4C30-8999-92F81FD0307C}</a:tableStyleId>
              </a:tblPr>
              <a:tblGrid>
                <a:gridCol w="2765778">
                  <a:extLst>
                    <a:ext uri="{9D8B030D-6E8A-4147-A177-3AD203B41FA5}">
                      <a16:colId xmlns:a16="http://schemas.microsoft.com/office/drawing/2014/main" val="20000"/>
                    </a:ext>
                  </a:extLst>
                </a:gridCol>
                <a:gridCol w="2765778">
                  <a:extLst>
                    <a:ext uri="{9D8B030D-6E8A-4147-A177-3AD203B41FA5}">
                      <a16:colId xmlns:a16="http://schemas.microsoft.com/office/drawing/2014/main" val="20001"/>
                    </a:ext>
                  </a:extLst>
                </a:gridCol>
                <a:gridCol w="2765778">
                  <a:extLst>
                    <a:ext uri="{9D8B030D-6E8A-4147-A177-3AD203B41FA5}">
                      <a16:colId xmlns:a16="http://schemas.microsoft.com/office/drawing/2014/main" val="20002"/>
                    </a:ext>
                  </a:extLst>
                </a:gridCol>
              </a:tblGrid>
              <a:tr h="258918">
                <a:tc>
                  <a:txBody>
                    <a:bodyPr/>
                    <a:lstStyle/>
                    <a:p>
                      <a:pPr marL="0" indent="0" algn="ctr">
                        <a:buFont typeface="Arial" panose="020B0604020202020204" pitchFamily="34" charset="0"/>
                        <a:buNone/>
                      </a:pPr>
                      <a:r>
                        <a:rPr lang="en-US" sz="1600" b="1" dirty="0">
                          <a:solidFill>
                            <a:schemeClr val="tx1"/>
                          </a:solidFill>
                          <a:latin typeface="+mj-lt"/>
                          <a:cs typeface="Century Gothic"/>
                        </a:rPr>
                        <a:t>Hardware</a:t>
                      </a:r>
                    </a:p>
                  </a:txBody>
                  <a:tcPr marL="0" marR="0" marT="0" marB="91440" anchor="b">
                    <a:lnB w="38100" cap="flat" cmpd="sng" algn="ctr">
                      <a:solidFill>
                        <a:srgbClr val="F8971D"/>
                      </a:solidFill>
                      <a:prstDash val="solid"/>
                      <a:round/>
                      <a:headEnd type="none" w="med" len="med"/>
                      <a:tailEnd type="none" w="med" len="med"/>
                    </a:lnB>
                  </a:tcPr>
                </a:tc>
                <a:tc>
                  <a:txBody>
                    <a:bodyPr/>
                    <a:lstStyle/>
                    <a:p>
                      <a:pPr algn="ctr"/>
                      <a:r>
                        <a:rPr lang="en-US" sz="1600" b="1" dirty="0">
                          <a:solidFill>
                            <a:schemeClr val="tx1"/>
                          </a:solidFill>
                          <a:latin typeface="+mj-lt"/>
                          <a:cs typeface="Century Gothic"/>
                        </a:rPr>
                        <a:t>Master Node</a:t>
                      </a:r>
                    </a:p>
                  </a:txBody>
                  <a:tcPr marL="0" marR="0" marT="0" marB="91440" anchor="b">
                    <a:lnB w="38100" cap="flat" cmpd="sng" algn="ctr">
                      <a:solidFill>
                        <a:srgbClr val="F8971D"/>
                      </a:solidFill>
                      <a:prstDash val="solid"/>
                      <a:round/>
                      <a:headEnd type="none" w="med" len="med"/>
                      <a:tailEnd type="none" w="med" len="med"/>
                    </a:lnB>
                  </a:tcPr>
                </a:tc>
                <a:tc>
                  <a:txBody>
                    <a:bodyPr/>
                    <a:lstStyle/>
                    <a:p>
                      <a:pPr algn="ctr"/>
                      <a:r>
                        <a:rPr lang="en-US" sz="1600" b="1" dirty="0">
                          <a:solidFill>
                            <a:schemeClr val="tx1"/>
                          </a:solidFill>
                          <a:latin typeface="+mj-lt"/>
                          <a:cs typeface="Century Gothic"/>
                        </a:rPr>
                        <a:t>Agent Node</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IN" sz="1600" kern="1200" dirty="0">
                          <a:solidFill>
                            <a:schemeClr val="tx1"/>
                          </a:solidFill>
                          <a:latin typeface="+mj-lt"/>
                          <a:ea typeface="+mn-ea"/>
                          <a:cs typeface="+mn-cs"/>
                        </a:rPr>
                        <a:t>CPU</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IN" sz="1600" kern="1200" dirty="0">
                          <a:solidFill>
                            <a:schemeClr val="tx1"/>
                          </a:solidFill>
                          <a:latin typeface="+mj-lt"/>
                          <a:ea typeface="+mn-ea"/>
                          <a:cs typeface="+mn-cs"/>
                        </a:rPr>
                        <a:t>4 Cores</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IN" sz="1600" kern="1200" dirty="0">
                          <a:solidFill>
                            <a:schemeClr val="tx1"/>
                          </a:solidFill>
                          <a:latin typeface="+mj-lt"/>
                          <a:ea typeface="+mn-ea"/>
                          <a:cs typeface="+mn-cs"/>
                        </a:rPr>
                        <a:t>12+ cores</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Memory</a:t>
                      </a: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32 GB</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256 GBs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Disks</a:t>
                      </a:r>
                      <a:endParaRPr lang="en-US" sz="1600" dirty="0">
                        <a:solidFill>
                          <a:schemeClr val="tx1"/>
                        </a:solidFill>
                        <a:latin typeface="+mj-lt"/>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100+ GB</a:t>
                      </a:r>
                    </a:p>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dirty="0">
                        <a:solidFill>
                          <a:schemeClr val="tx1"/>
                        </a:solidFill>
                        <a:latin typeface="+mj-lt"/>
                      </a:endParaRPr>
                    </a:p>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Flash drives recommended</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Multiple drives</a:t>
                      </a:r>
                    </a:p>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Few terabytes</a:t>
                      </a:r>
                    </a:p>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dirty="0">
                        <a:solidFill>
                          <a:schemeClr val="tx1"/>
                        </a:solidFill>
                        <a:latin typeface="+mj-lt"/>
                      </a:endParaRPr>
                    </a:p>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Regular mechanical drives are fine</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endParaRPr lang="en-US" sz="1600" kern="1200" dirty="0">
                        <a:solidFill>
                          <a:schemeClr val="tx1"/>
                        </a:solidFill>
                        <a:latin typeface="+mn-lt"/>
                        <a:ea typeface="+mn-ea"/>
                        <a:cs typeface="+mn-cs"/>
                      </a:endParaRP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9002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a:t>
            </a:r>
            <a:r>
              <a:rPr lang="en-US"/>
              <a:t>: Mesos Lab</a:t>
            </a:r>
            <a:endParaRPr lang="en-US" dirty="0"/>
          </a:p>
        </p:txBody>
      </p:sp>
      <p:sp>
        <p:nvSpPr>
          <p:cNvPr id="2" name="Text Placeholder 1"/>
          <p:cNvSpPr>
            <a:spLocks noGrp="1"/>
          </p:cNvSpPr>
          <p:nvPr>
            <p:ph type="body" sz="quarter" idx="18"/>
          </p:nvPr>
        </p:nvSpPr>
        <p:spPr>
          <a:xfrm>
            <a:off x="372533" y="1371601"/>
            <a:ext cx="8500534" cy="4893732"/>
          </a:xfrm>
        </p:spPr>
        <p:txBody>
          <a:bodyPr/>
          <a:lstStyle/>
          <a:p>
            <a:pPr defTabSz="457146" fontAlgn="auto">
              <a:lnSpc>
                <a:spcPct val="100000"/>
              </a:lnSpc>
              <a:spcAft>
                <a:spcPts val="600"/>
              </a:spcAft>
              <a:buClrTx/>
              <a:buSzTx/>
              <a:defRPr/>
            </a:pPr>
            <a:r>
              <a:rPr lang="en-US" b="1" dirty="0">
                <a:solidFill>
                  <a:schemeClr val="accent1"/>
                </a:solidFill>
              </a:rPr>
              <a:t>Overview:</a:t>
            </a:r>
            <a:endParaRPr lang="en-US" dirty="0"/>
          </a:p>
          <a:p>
            <a:pPr>
              <a:lnSpc>
                <a:spcPct val="100000"/>
              </a:lnSpc>
              <a:spcAft>
                <a:spcPts val="600"/>
              </a:spcAft>
              <a:buClr>
                <a:srgbClr val="0183B7"/>
              </a:buClr>
              <a:buNone/>
              <a:defRPr/>
            </a:pPr>
            <a:r>
              <a:rPr lang="en-US" dirty="0"/>
              <a:t>In this lab, we will get a Mesos system up and running.</a:t>
            </a:r>
          </a:p>
          <a:p>
            <a:pPr>
              <a:lnSpc>
                <a:spcPct val="100000"/>
              </a:lnSpc>
              <a:spcAft>
                <a:spcPts val="600"/>
              </a:spcAft>
              <a:buClr>
                <a:srgbClr val="0183B7"/>
              </a:buClr>
              <a:buNone/>
              <a:defRPr/>
            </a:pPr>
            <a:r>
              <a:rPr lang="en-US" dirty="0"/>
              <a:t>Please refer to the lab document for more details.</a:t>
            </a:r>
          </a:p>
          <a:p>
            <a:pPr>
              <a:lnSpc>
                <a:spcPct val="100000"/>
              </a:lnSpc>
              <a:spcAft>
                <a:spcPts val="600"/>
              </a:spcAft>
              <a:buClr>
                <a:srgbClr val="0183B7"/>
              </a:buClr>
              <a:buNone/>
              <a:defRPr/>
            </a:pPr>
            <a:endParaRPr lang="en-US" dirty="0"/>
          </a:p>
          <a:p>
            <a:pPr>
              <a:lnSpc>
                <a:spcPct val="100000"/>
              </a:lnSpc>
              <a:spcAft>
                <a:spcPts val="600"/>
              </a:spcAft>
              <a:buClr>
                <a:srgbClr val="0183B7"/>
              </a:buClr>
              <a:buNone/>
              <a:defRPr/>
            </a:pPr>
            <a:r>
              <a:rPr lang="en-US" b="1" dirty="0">
                <a:solidFill>
                  <a:schemeClr val="accent1"/>
                </a:solidFill>
              </a:rPr>
              <a:t>Duration:</a:t>
            </a:r>
            <a:endParaRPr lang="en-US" dirty="0"/>
          </a:p>
          <a:p>
            <a:pPr>
              <a:lnSpc>
                <a:spcPct val="100000"/>
              </a:lnSpc>
              <a:spcAft>
                <a:spcPts val="600"/>
              </a:spcAft>
              <a:buClr>
                <a:srgbClr val="0183B7"/>
              </a:buClr>
              <a:buNone/>
              <a:defRPr/>
            </a:pPr>
            <a:r>
              <a:rPr lang="en-US" dirty="0"/>
              <a:t>30-40 minutes</a:t>
            </a:r>
          </a:p>
          <a:p>
            <a:pPr marL="457200" indent="-457200">
              <a:lnSpc>
                <a:spcPct val="100000"/>
              </a:lnSpc>
              <a:spcAft>
                <a:spcPts val="600"/>
              </a:spcAft>
              <a:buClr>
                <a:srgbClr val="0183B7"/>
              </a:buClr>
              <a:buFont typeface="Arial" charset="0"/>
              <a:buAutoNum type="alphaUcPeriod"/>
              <a:defRPr/>
            </a:pPr>
            <a:endParaRPr lang="en-US" dirty="0"/>
          </a:p>
          <a:p>
            <a:pPr>
              <a:buNone/>
            </a:pPr>
            <a:endParaRPr lang="en-US" b="1" dirty="0">
              <a:solidFill>
                <a:srgbClr val="FF0000"/>
              </a:solidFill>
            </a:endParaRPr>
          </a:p>
          <a:p>
            <a:pPr>
              <a:buNone/>
            </a:pPr>
            <a:endParaRPr lang="en-US" dirty="0"/>
          </a:p>
          <a:p>
            <a:endParaRPr lang="en-US" dirty="0"/>
          </a:p>
        </p:txBody>
      </p:sp>
      <p:pic>
        <p:nvPicPr>
          <p:cNvPr id="5" name="Picture 4">
            <a:extLst>
              <a:ext uri="{FF2B5EF4-FFF2-40B4-BE49-F238E27FC236}">
                <a16:creationId xmlns:a16="http://schemas.microsoft.com/office/drawing/2014/main" id="{00000000-0008-0000-0400-000006000000}"/>
              </a:ext>
            </a:extLst>
          </p:cNvPr>
          <p:cNvPicPr>
            <a:picLocks noChangeAspect="1"/>
          </p:cNvPicPr>
          <p:nvPr/>
        </p:nvPicPr>
        <p:blipFill>
          <a:blip r:embed="rId4"/>
          <a:stretch>
            <a:fillRect/>
          </a:stretch>
        </p:blipFill>
        <p:spPr>
          <a:xfrm>
            <a:off x="7516267" y="5110675"/>
            <a:ext cx="1341983" cy="1154658"/>
          </a:xfrm>
          <a:prstGeom prst="rect">
            <a:avLst/>
          </a:prstGeom>
        </p:spPr>
      </p:pic>
    </p:spTree>
    <p:custDataLst>
      <p:tags r:id="rId1"/>
    </p:custDataLst>
    <p:extLst>
      <p:ext uri="{BB962C8B-B14F-4D97-AF65-F5344CB8AC3E}">
        <p14:creationId xmlns:p14="http://schemas.microsoft.com/office/powerpoint/2010/main" val="859759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35</a:t>
            </a:fld>
            <a:endParaRPr lang="en-US" dirty="0"/>
          </a:p>
        </p:txBody>
      </p:sp>
      <p:sp>
        <p:nvSpPr>
          <p:cNvPr id="3" name="Footer Placeholder 2"/>
          <p:cNvSpPr>
            <a:spLocks noGrp="1"/>
          </p:cNvSpPr>
          <p:nvPr>
            <p:ph type="ftr" sz="quarter" idx="4294967295"/>
          </p:nvPr>
        </p:nvSpPr>
        <p:spPr>
          <a:xfrm>
            <a:off x="3829050" y="6486525"/>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77025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[Instructor Name]</a:t>
            </a:r>
          </a:p>
        </p:txBody>
      </p:sp>
      <p:sp>
        <p:nvSpPr>
          <p:cNvPr id="4" name="Text Placeholder 3"/>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dirty="0"/>
          </a:p>
        </p:txBody>
      </p:sp>
    </p:spTree>
    <p:custDataLst>
      <p:tags r:id="rId1"/>
    </p:custDataLst>
    <p:extLst>
      <p:ext uri="{BB962C8B-B14F-4D97-AF65-F5344CB8AC3E}">
        <p14:creationId xmlns:p14="http://schemas.microsoft.com/office/powerpoint/2010/main" val="672566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Appendix</a:t>
            </a:r>
          </a:p>
        </p:txBody>
      </p:sp>
      <p:sp>
        <p:nvSpPr>
          <p:cNvPr id="15" name="Text Placeholder 14"/>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1161254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3AEC-4403-BE40-9918-51CEF6E84BE7}"/>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D2598805-7961-524C-A798-F9E3AA7BF7CD}"/>
              </a:ext>
            </a:extLst>
          </p:cNvPr>
          <p:cNvSpPr>
            <a:spLocks noGrp="1"/>
          </p:cNvSpPr>
          <p:nvPr>
            <p:ph idx="1"/>
          </p:nvPr>
        </p:nvSpPr>
        <p:spPr/>
        <p:txBody>
          <a:bodyPr/>
          <a:lstStyle/>
          <a:p>
            <a:pPr marL="285750" indent="-285750">
              <a:buClr>
                <a:schemeClr val="accent1"/>
              </a:buClr>
              <a:buFont typeface="Arial" panose="020B0604020202020204" pitchFamily="34" charset="0"/>
              <a:buChar char="•"/>
            </a:pPr>
            <a:r>
              <a:rPr lang="en-US" b="1" dirty="0">
                <a:hlinkClick r:id="rId2"/>
              </a:rPr>
              <a:t>Building Applications on Mesos</a:t>
            </a:r>
            <a:r>
              <a:rPr lang="en-US" dirty="0"/>
              <a:t> by David Greenberg</a:t>
            </a:r>
          </a:p>
          <a:p>
            <a:pPr marL="285750" indent="-285750">
              <a:buClr>
                <a:schemeClr val="accent1"/>
              </a:buClr>
              <a:buFont typeface="Arial" panose="020B0604020202020204" pitchFamily="34" charset="0"/>
              <a:buChar char="•"/>
            </a:pPr>
            <a:r>
              <a:rPr lang="en-US" b="1" dirty="0">
                <a:hlinkClick r:id="rId3"/>
              </a:rPr>
              <a:t>Mesos in Action</a:t>
            </a:r>
            <a:r>
              <a:rPr lang="en-US" dirty="0"/>
              <a:t> by Roger Ignazio</a:t>
            </a:r>
          </a:p>
        </p:txBody>
      </p:sp>
      <p:sp>
        <p:nvSpPr>
          <p:cNvPr id="4" name="Footer Placeholder 3">
            <a:extLst>
              <a:ext uri="{FF2B5EF4-FFF2-40B4-BE49-F238E27FC236}">
                <a16:creationId xmlns:a16="http://schemas.microsoft.com/office/drawing/2014/main" id="{31C68E0B-3813-5448-AC8D-1278A0BC0830}"/>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D660A138-9410-4A40-BB4F-0C14209EAC2B}"/>
              </a:ext>
            </a:extLst>
          </p:cNvPr>
          <p:cNvSpPr>
            <a:spLocks noGrp="1"/>
          </p:cNvSpPr>
          <p:nvPr>
            <p:ph type="sldNum" sz="quarter" idx="12"/>
          </p:nvPr>
        </p:nvSpPr>
        <p:spPr/>
        <p:txBody>
          <a:bodyPr/>
          <a:lstStyle/>
          <a:p>
            <a:fld id="{3310D8EA-3107-4873-B9AB-DD7D3E79053A}" type="slidenum">
              <a:rPr lang="en-US" smtClean="0"/>
              <a:t>38</a:t>
            </a:fld>
            <a:endParaRPr lang="en-US" dirty="0"/>
          </a:p>
        </p:txBody>
      </p:sp>
      <p:pic>
        <p:nvPicPr>
          <p:cNvPr id="7" name="Picture 6">
            <a:extLst>
              <a:ext uri="{FF2B5EF4-FFF2-40B4-BE49-F238E27FC236}">
                <a16:creationId xmlns:a16="http://schemas.microsoft.com/office/drawing/2014/main" id="{918595DD-E9CD-3F47-8CAE-42BD3AA6F0B2}"/>
              </a:ext>
            </a:extLst>
          </p:cNvPr>
          <p:cNvPicPr>
            <a:picLocks noChangeAspect="1"/>
          </p:cNvPicPr>
          <p:nvPr/>
        </p:nvPicPr>
        <p:blipFill>
          <a:blip r:embed="rId4"/>
          <a:stretch>
            <a:fillRect/>
          </a:stretch>
        </p:blipFill>
        <p:spPr>
          <a:xfrm>
            <a:off x="2488142" y="3166232"/>
            <a:ext cx="1790700" cy="24003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B7BF1D7-47E8-504F-B5CE-A3995E8316AE}"/>
              </a:ext>
            </a:extLst>
          </p:cNvPr>
          <p:cNvPicPr>
            <a:picLocks noChangeAspect="1"/>
          </p:cNvPicPr>
          <p:nvPr/>
        </p:nvPicPr>
        <p:blipFill>
          <a:blip r:embed="rId5"/>
          <a:stretch>
            <a:fillRect/>
          </a:stretch>
        </p:blipFill>
        <p:spPr>
          <a:xfrm>
            <a:off x="5348513" y="3233964"/>
            <a:ext cx="1690007" cy="2253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531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7D93-00A3-1A43-83B6-30ECC6B96541}"/>
              </a:ext>
            </a:extLst>
          </p:cNvPr>
          <p:cNvSpPr>
            <a:spLocks noGrp="1"/>
          </p:cNvSpPr>
          <p:nvPr>
            <p:ph type="title"/>
          </p:nvPr>
        </p:nvSpPr>
        <p:spPr/>
        <p:txBody>
          <a:bodyPr/>
          <a:lstStyle/>
          <a:p>
            <a:r>
              <a:rPr lang="en-US" dirty="0"/>
              <a:t>A Little History</a:t>
            </a:r>
          </a:p>
        </p:txBody>
      </p:sp>
      <p:sp>
        <p:nvSpPr>
          <p:cNvPr id="4" name="Footer Placeholder 3">
            <a:extLst>
              <a:ext uri="{FF2B5EF4-FFF2-40B4-BE49-F238E27FC236}">
                <a16:creationId xmlns:a16="http://schemas.microsoft.com/office/drawing/2014/main" id="{956CE8EE-1D09-C846-A360-6DEEA3D92E1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CE85F49-EAE5-424B-9A37-97D7B1CC0FB8}"/>
              </a:ext>
            </a:extLst>
          </p:cNvPr>
          <p:cNvSpPr>
            <a:spLocks noGrp="1"/>
          </p:cNvSpPr>
          <p:nvPr>
            <p:ph type="sldNum" sz="quarter" idx="12"/>
          </p:nvPr>
        </p:nvSpPr>
        <p:spPr/>
        <p:txBody>
          <a:bodyPr/>
          <a:lstStyle/>
          <a:p>
            <a:fld id="{3310D8EA-3107-4873-B9AB-DD7D3E79053A}" type="slidenum">
              <a:rPr lang="en-US" smtClean="0"/>
              <a:t>4</a:t>
            </a:fld>
            <a:endParaRPr lang="en-US" dirty="0"/>
          </a:p>
        </p:txBody>
      </p:sp>
      <p:sp>
        <p:nvSpPr>
          <p:cNvPr id="6" name="Text Placeholder 5"/>
          <p:cNvSpPr>
            <a:spLocks noGrp="1"/>
          </p:cNvSpPr>
          <p:nvPr>
            <p:ph type="body" sz="quarter" idx="14"/>
          </p:nvPr>
        </p:nvSpPr>
        <p:spPr/>
        <p:txBody>
          <a:bodyPr/>
          <a:lstStyle/>
          <a:p>
            <a:pPr algn="ctr"/>
            <a:r>
              <a:rPr lang="en-US" dirty="0"/>
              <a:t>2004</a:t>
            </a:r>
          </a:p>
        </p:txBody>
      </p:sp>
      <p:sp>
        <p:nvSpPr>
          <p:cNvPr id="7" name="Text Placeholder 6"/>
          <p:cNvSpPr>
            <a:spLocks noGrp="1"/>
          </p:cNvSpPr>
          <p:nvPr>
            <p:ph type="body" sz="quarter" idx="15"/>
          </p:nvPr>
        </p:nvSpPr>
        <p:spPr/>
        <p:txBody>
          <a:bodyPr/>
          <a:lstStyle/>
          <a:p>
            <a:pPr algn="ctr"/>
            <a:r>
              <a:rPr lang="en-US" dirty="0"/>
              <a:t>2005</a:t>
            </a:r>
          </a:p>
        </p:txBody>
      </p:sp>
      <p:sp>
        <p:nvSpPr>
          <p:cNvPr id="8" name="Text Placeholder 7"/>
          <p:cNvSpPr>
            <a:spLocks noGrp="1"/>
          </p:cNvSpPr>
          <p:nvPr>
            <p:ph type="body" sz="quarter" idx="16"/>
          </p:nvPr>
        </p:nvSpPr>
        <p:spPr/>
        <p:txBody>
          <a:bodyPr/>
          <a:lstStyle/>
          <a:p>
            <a:pPr algn="ctr"/>
            <a:r>
              <a:rPr lang="en-US" dirty="0"/>
              <a:t>200x</a:t>
            </a:r>
          </a:p>
        </p:txBody>
      </p:sp>
      <p:sp>
        <p:nvSpPr>
          <p:cNvPr id="9" name="Text Placeholder 8"/>
          <p:cNvSpPr>
            <a:spLocks noGrp="1"/>
          </p:cNvSpPr>
          <p:nvPr>
            <p:ph type="body" sz="quarter" idx="17"/>
          </p:nvPr>
        </p:nvSpPr>
        <p:spPr/>
        <p:txBody>
          <a:bodyPr/>
          <a:lstStyle/>
          <a:p>
            <a:pPr algn="ctr"/>
            <a:r>
              <a:rPr lang="en-US" dirty="0"/>
              <a:t>2011</a:t>
            </a:r>
          </a:p>
        </p:txBody>
      </p:sp>
      <p:sp>
        <p:nvSpPr>
          <p:cNvPr id="10" name="Text Placeholder 9"/>
          <p:cNvSpPr>
            <a:spLocks noGrp="1"/>
          </p:cNvSpPr>
          <p:nvPr>
            <p:ph type="body" sz="quarter" idx="19"/>
          </p:nvPr>
        </p:nvSpPr>
        <p:spPr/>
        <p:txBody>
          <a:bodyPr/>
          <a:lstStyle/>
          <a:p>
            <a:r>
              <a:rPr lang="en-US" dirty="0"/>
              <a:t>Google MapReduce paper</a:t>
            </a:r>
          </a:p>
          <a:p>
            <a:endParaRPr lang="en-US" dirty="0"/>
          </a:p>
        </p:txBody>
      </p:sp>
      <p:sp>
        <p:nvSpPr>
          <p:cNvPr id="11" name="Text Placeholder 10"/>
          <p:cNvSpPr>
            <a:spLocks noGrp="1"/>
          </p:cNvSpPr>
          <p:nvPr>
            <p:ph type="body" sz="quarter" idx="20"/>
          </p:nvPr>
        </p:nvSpPr>
        <p:spPr/>
        <p:txBody>
          <a:bodyPr/>
          <a:lstStyle/>
          <a:p>
            <a:r>
              <a:rPr lang="en-US" dirty="0"/>
              <a:t>Hadoop: Open source implementation of Google MapReduce paper by Doug Cutting</a:t>
            </a:r>
          </a:p>
          <a:p>
            <a:endParaRPr lang="en-US" dirty="0"/>
          </a:p>
        </p:txBody>
      </p:sp>
      <p:sp>
        <p:nvSpPr>
          <p:cNvPr id="12" name="Text Placeholder 11"/>
          <p:cNvSpPr>
            <a:spLocks noGrp="1"/>
          </p:cNvSpPr>
          <p:nvPr>
            <p:ph type="body" sz="quarter" idx="21"/>
          </p:nvPr>
        </p:nvSpPr>
        <p:spPr/>
        <p:txBody>
          <a:bodyPr/>
          <a:lstStyle/>
          <a:p>
            <a:r>
              <a:rPr lang="en-US" dirty="0"/>
              <a:t>BORG – Google's system</a:t>
            </a:r>
          </a:p>
        </p:txBody>
      </p:sp>
      <p:sp>
        <p:nvSpPr>
          <p:cNvPr id="13" name="Text Placeholder 12"/>
          <p:cNvSpPr>
            <a:spLocks noGrp="1"/>
          </p:cNvSpPr>
          <p:nvPr>
            <p:ph type="body" sz="quarter" idx="22"/>
          </p:nvPr>
        </p:nvSpPr>
        <p:spPr/>
        <p:txBody>
          <a:bodyPr/>
          <a:lstStyle/>
          <a:p>
            <a:r>
              <a:rPr lang="en-US" dirty="0"/>
              <a:t>Mesos paper "Mesos: A platform for fine grained resource sharing in the data center" </a:t>
            </a:r>
          </a:p>
          <a:p>
            <a:endParaRPr lang="en-US" dirty="0"/>
          </a:p>
        </p:txBody>
      </p:sp>
    </p:spTree>
    <p:extLst>
      <p:ext uri="{BB962C8B-B14F-4D97-AF65-F5344CB8AC3E}">
        <p14:creationId xmlns:p14="http://schemas.microsoft.com/office/powerpoint/2010/main" val="3998381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0DF9-1949-9F45-9F5D-66630A145928}"/>
              </a:ext>
            </a:extLst>
          </p:cNvPr>
          <p:cNvSpPr>
            <a:spLocks noGrp="1"/>
          </p:cNvSpPr>
          <p:nvPr>
            <p:ph type="title"/>
          </p:nvPr>
        </p:nvSpPr>
        <p:spPr/>
        <p:txBody>
          <a:bodyPr/>
          <a:lstStyle/>
          <a:p>
            <a:r>
              <a:rPr lang="en-US" dirty="0"/>
              <a:t>A Case for Mesos</a:t>
            </a:r>
          </a:p>
        </p:txBody>
      </p:sp>
      <p:sp>
        <p:nvSpPr>
          <p:cNvPr id="3" name="Content Placeholder 2">
            <a:extLst>
              <a:ext uri="{FF2B5EF4-FFF2-40B4-BE49-F238E27FC236}">
                <a16:creationId xmlns:a16="http://schemas.microsoft.com/office/drawing/2014/main" id="{1A8C0FF0-6566-5943-8A91-851FE7DB65CA}"/>
              </a:ext>
            </a:extLst>
          </p:cNvPr>
          <p:cNvSpPr>
            <a:spLocks noGrp="1"/>
          </p:cNvSpPr>
          <p:nvPr>
            <p:ph idx="1"/>
          </p:nvPr>
        </p:nvSpPr>
        <p:spPr>
          <a:xfrm>
            <a:off x="371476" y="1334559"/>
            <a:ext cx="4759324" cy="4074432"/>
          </a:xfrm>
        </p:spPr>
        <p:txBody>
          <a:bodyPr/>
          <a:lstStyle/>
          <a:p>
            <a:r>
              <a:rPr lang="en-US" dirty="0"/>
              <a:t>There are many applications running on our laptops,  including:</a:t>
            </a:r>
          </a:p>
          <a:p>
            <a:pPr lvl="1"/>
            <a:r>
              <a:rPr lang="en-US" dirty="0"/>
              <a:t>A Web browser</a:t>
            </a:r>
          </a:p>
          <a:p>
            <a:pPr lvl="1"/>
            <a:r>
              <a:rPr lang="en-US" dirty="0"/>
              <a:t>And Eclipse (Java programmer's IDE – Integrated Development Environment) </a:t>
            </a:r>
          </a:p>
          <a:p>
            <a:r>
              <a:rPr lang="en-US" dirty="0"/>
              <a:t>When we are actively browsing  the Web our browser is using more resources (it uses more CPU cycles and also consumes more memory).</a:t>
            </a:r>
          </a:p>
          <a:p>
            <a:r>
              <a:rPr lang="en-US" dirty="0"/>
              <a:t>Now, we switch to Eclipse and compile a large Java project.</a:t>
            </a:r>
          </a:p>
          <a:p>
            <a:pPr lvl="1"/>
            <a:r>
              <a:rPr lang="en-US" dirty="0"/>
              <a:t>Eclipse will need to use more resources (CPU/Memory/Disk) than the other programs.</a:t>
            </a:r>
          </a:p>
          <a:p>
            <a:r>
              <a:rPr lang="en-US" dirty="0"/>
              <a:t>However, we usually don't notice this (on a reasonably fast computer).  Why?</a:t>
            </a:r>
          </a:p>
          <a:p>
            <a:r>
              <a:rPr lang="en-US" dirty="0"/>
              <a:t>The Operating System (</a:t>
            </a:r>
            <a:r>
              <a:rPr lang="en-US" dirty="0" err="1"/>
              <a:t>MacOS</a:t>
            </a:r>
            <a:r>
              <a:rPr lang="en-US" dirty="0"/>
              <a:t>/ Windows / Linux) automatically takes care of balancing application resource requirements based on usage.</a:t>
            </a:r>
          </a:p>
        </p:txBody>
      </p:sp>
      <p:sp>
        <p:nvSpPr>
          <p:cNvPr id="4" name="Footer Placeholder 3">
            <a:extLst>
              <a:ext uri="{FF2B5EF4-FFF2-40B4-BE49-F238E27FC236}">
                <a16:creationId xmlns:a16="http://schemas.microsoft.com/office/drawing/2014/main" id="{A59EFA91-E740-A54D-8010-7AFC16EED9C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CDE92793-BA10-E147-8DBA-66ED6A0D07B5}"/>
              </a:ext>
            </a:extLst>
          </p:cNvPr>
          <p:cNvSpPr>
            <a:spLocks noGrp="1"/>
          </p:cNvSpPr>
          <p:nvPr>
            <p:ph type="sldNum" sz="quarter" idx="12"/>
          </p:nvPr>
        </p:nvSpPr>
        <p:spPr/>
        <p:txBody>
          <a:bodyPr/>
          <a:lstStyle/>
          <a:p>
            <a:fld id="{3310D8EA-3107-4873-B9AB-DD7D3E79053A}" type="slidenum">
              <a:rPr lang="en-US" smtClean="0"/>
              <a:t>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0924" y="1540933"/>
            <a:ext cx="2913195" cy="4368800"/>
          </a:xfrm>
          <a:prstGeom prst="rect">
            <a:avLst/>
          </a:prstGeom>
        </p:spPr>
      </p:pic>
    </p:spTree>
    <p:extLst>
      <p:ext uri="{BB962C8B-B14F-4D97-AF65-F5344CB8AC3E}">
        <p14:creationId xmlns:p14="http://schemas.microsoft.com/office/powerpoint/2010/main" val="97362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10CB-D27A-A944-AEF8-629AE8D655DF}"/>
              </a:ext>
            </a:extLst>
          </p:cNvPr>
          <p:cNvSpPr>
            <a:spLocks noGrp="1"/>
          </p:cNvSpPr>
          <p:nvPr>
            <p:ph type="title"/>
          </p:nvPr>
        </p:nvSpPr>
        <p:spPr/>
        <p:txBody>
          <a:bodyPr/>
          <a:lstStyle/>
          <a:p>
            <a:r>
              <a:rPr lang="en-US" dirty="0"/>
              <a:t>A Case for Mesos (Cont.)</a:t>
            </a:r>
          </a:p>
        </p:txBody>
      </p:sp>
      <p:sp>
        <p:nvSpPr>
          <p:cNvPr id="3" name="Content Placeholder 2">
            <a:extLst>
              <a:ext uri="{FF2B5EF4-FFF2-40B4-BE49-F238E27FC236}">
                <a16:creationId xmlns:a16="http://schemas.microsoft.com/office/drawing/2014/main" id="{45198AF1-FA78-324A-8E84-D91A0B1CE439}"/>
              </a:ext>
            </a:extLst>
          </p:cNvPr>
          <p:cNvSpPr>
            <a:spLocks noGrp="1"/>
          </p:cNvSpPr>
          <p:nvPr>
            <p:ph idx="1"/>
          </p:nvPr>
        </p:nvSpPr>
        <p:spPr>
          <a:xfrm>
            <a:off x="365760" y="1280160"/>
            <a:ext cx="8772525" cy="3429494"/>
          </a:xfrm>
        </p:spPr>
        <p:txBody>
          <a:bodyPr/>
          <a:lstStyle/>
          <a:p>
            <a:r>
              <a:rPr lang="en-US" dirty="0"/>
              <a:t>Let's move from our laptop to our data center.</a:t>
            </a:r>
          </a:p>
          <a:p>
            <a:r>
              <a:rPr lang="en-US" dirty="0"/>
              <a:t>Assume we have  10 machines:</a:t>
            </a:r>
          </a:p>
          <a:p>
            <a:pPr lvl="1"/>
            <a:r>
              <a:rPr lang="en-US" dirty="0"/>
              <a:t>6 machines are dedicated to Hadoop</a:t>
            </a:r>
          </a:p>
          <a:p>
            <a:pPr lvl="1"/>
            <a:r>
              <a:rPr lang="en-US" dirty="0"/>
              <a:t>4 machines are dedicated to Cassandra</a:t>
            </a:r>
          </a:p>
          <a:p>
            <a:r>
              <a:rPr lang="en-US" dirty="0"/>
              <a:t>Once these machines are setup the cluster size is 'static'.</a:t>
            </a:r>
          </a:p>
          <a:p>
            <a:pPr lvl="1"/>
            <a:r>
              <a:rPr lang="en-US" dirty="0"/>
              <a:t>I can not </a:t>
            </a:r>
            <a:r>
              <a:rPr lang="en-US" b="1" dirty="0"/>
              <a:t>easily</a:t>
            </a:r>
            <a:r>
              <a:rPr lang="en-US" dirty="0"/>
              <a:t> change Hadoop/Cassandra cluster size according to my needs.</a:t>
            </a:r>
          </a:p>
          <a:p>
            <a:pPr lvl="1"/>
            <a:r>
              <a:rPr lang="en-US" dirty="0"/>
              <a:t>This would require 're-provisioning' machines with totally different configuration – that can be a pretty involved task.</a:t>
            </a:r>
          </a:p>
          <a:p>
            <a:r>
              <a:rPr lang="en-US" dirty="0"/>
              <a:t>We are not really utilizing our </a:t>
            </a:r>
            <a:br>
              <a:rPr lang="en-US" dirty="0"/>
            </a:br>
            <a:r>
              <a:rPr lang="en-US" dirty="0"/>
              <a:t>hardware (data center) properly.</a:t>
            </a:r>
          </a:p>
          <a:p>
            <a:r>
              <a:rPr lang="en-US" dirty="0"/>
              <a:t>What we need is </a:t>
            </a:r>
            <a:br>
              <a:rPr lang="en-US" dirty="0"/>
            </a:br>
            <a:r>
              <a:rPr lang="en-US" b="1" dirty="0"/>
              <a:t>"OS for Datacenter"</a:t>
            </a:r>
          </a:p>
          <a:p>
            <a:endParaRPr lang="en-US" dirty="0"/>
          </a:p>
          <a:p>
            <a:endParaRPr lang="en-US" dirty="0"/>
          </a:p>
        </p:txBody>
      </p:sp>
      <p:sp>
        <p:nvSpPr>
          <p:cNvPr id="4" name="Footer Placeholder 3">
            <a:extLst>
              <a:ext uri="{FF2B5EF4-FFF2-40B4-BE49-F238E27FC236}">
                <a16:creationId xmlns:a16="http://schemas.microsoft.com/office/drawing/2014/main" id="{85E33FD4-D3C8-A34E-B3F5-697D7C450DB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022DB4F5-5DC0-914B-A447-5AB02E36327C}"/>
              </a:ext>
            </a:extLst>
          </p:cNvPr>
          <p:cNvSpPr>
            <a:spLocks noGrp="1"/>
          </p:cNvSpPr>
          <p:nvPr>
            <p:ph type="sldNum" sz="quarter" idx="12"/>
          </p:nvPr>
        </p:nvSpPr>
        <p:spPr/>
        <p:txBody>
          <a:bodyPr/>
          <a:lstStyle/>
          <a:p>
            <a:fld id="{3310D8EA-3107-4873-B9AB-DD7D3E79053A}" type="slidenum">
              <a:rPr lang="en-US" smtClean="0"/>
              <a:t>6</a:t>
            </a:fld>
            <a:endParaRPr lang="en-US" dirty="0"/>
          </a:p>
        </p:txBody>
      </p:sp>
      <p:pic>
        <p:nvPicPr>
          <p:cNvPr id="7" name="Picture 6">
            <a:extLst>
              <a:ext uri="{FF2B5EF4-FFF2-40B4-BE49-F238E27FC236}">
                <a16:creationId xmlns:a16="http://schemas.microsoft.com/office/drawing/2014/main" id="{EA449048-2D49-4949-961C-8B5B965E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406" y="3782560"/>
            <a:ext cx="4729162" cy="2267785"/>
          </a:xfrm>
          <a:prstGeom prst="rect">
            <a:avLst/>
          </a:prstGeom>
          <a:ln>
            <a:solidFill>
              <a:schemeClr val="accent1"/>
            </a:solidFill>
          </a:ln>
        </p:spPr>
      </p:pic>
    </p:spTree>
    <p:extLst>
      <p:ext uri="{BB962C8B-B14F-4D97-AF65-F5344CB8AC3E}">
        <p14:creationId xmlns:p14="http://schemas.microsoft.com/office/powerpoint/2010/main" val="349135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10CB-D27A-A944-AEF8-629AE8D655DF}"/>
              </a:ext>
            </a:extLst>
          </p:cNvPr>
          <p:cNvSpPr>
            <a:spLocks noGrp="1"/>
          </p:cNvSpPr>
          <p:nvPr>
            <p:ph type="title"/>
          </p:nvPr>
        </p:nvSpPr>
        <p:spPr/>
        <p:txBody>
          <a:bodyPr/>
          <a:lstStyle/>
          <a:p>
            <a:r>
              <a:rPr lang="en-US" dirty="0"/>
              <a:t>Mesos</a:t>
            </a:r>
          </a:p>
        </p:txBody>
      </p:sp>
      <p:sp>
        <p:nvSpPr>
          <p:cNvPr id="3" name="Content Placeholder 2">
            <a:extLst>
              <a:ext uri="{FF2B5EF4-FFF2-40B4-BE49-F238E27FC236}">
                <a16:creationId xmlns:a16="http://schemas.microsoft.com/office/drawing/2014/main" id="{45198AF1-FA78-324A-8E84-D91A0B1CE439}"/>
              </a:ext>
            </a:extLst>
          </p:cNvPr>
          <p:cNvSpPr>
            <a:spLocks noGrp="1"/>
          </p:cNvSpPr>
          <p:nvPr>
            <p:ph idx="1"/>
          </p:nvPr>
        </p:nvSpPr>
        <p:spPr>
          <a:xfrm>
            <a:off x="365760" y="1280159"/>
            <a:ext cx="4697307" cy="4375573"/>
          </a:xfrm>
        </p:spPr>
        <p:txBody>
          <a:bodyPr/>
          <a:lstStyle/>
          <a:p>
            <a:r>
              <a:rPr lang="en-US" dirty="0"/>
              <a:t>In 2011 Berkeley AMP Lab published Mesos paper:</a:t>
            </a:r>
          </a:p>
          <a:p>
            <a:r>
              <a:rPr lang="en-US" dirty="0">
                <a:solidFill>
                  <a:srgbClr val="E87722"/>
                </a:solidFill>
              </a:rPr>
              <a:t>"</a:t>
            </a:r>
            <a:r>
              <a:rPr lang="en-US" b="1" dirty="0">
                <a:solidFill>
                  <a:srgbClr val="E87722"/>
                </a:solidFill>
              </a:rPr>
              <a:t>Mesos: A platform for fine grained resource sharing in the data center</a:t>
            </a:r>
            <a:r>
              <a:rPr lang="en-US" dirty="0">
                <a:solidFill>
                  <a:srgbClr val="E87722"/>
                </a:solidFill>
              </a:rPr>
              <a:t>" </a:t>
            </a:r>
          </a:p>
          <a:p>
            <a:r>
              <a:rPr lang="en-US" dirty="0"/>
              <a:t>Mesos was designed to be </a:t>
            </a:r>
            <a:r>
              <a:rPr lang="en-US" dirty="0">
                <a:solidFill>
                  <a:srgbClr val="E87722"/>
                </a:solidFill>
              </a:rPr>
              <a:t>"</a:t>
            </a:r>
            <a:r>
              <a:rPr lang="en-US" b="1" dirty="0">
                <a:solidFill>
                  <a:srgbClr val="E87722"/>
                </a:solidFill>
              </a:rPr>
              <a:t>an Operating System for the Data Center</a:t>
            </a:r>
            <a:r>
              <a:rPr lang="en-US" dirty="0">
                <a:solidFill>
                  <a:srgbClr val="E87722"/>
                </a:solidFill>
              </a:rPr>
              <a:t>"</a:t>
            </a:r>
            <a:r>
              <a:rPr lang="en-US" dirty="0">
                <a:solidFill>
                  <a:schemeClr val="tx1"/>
                </a:solidFill>
              </a:rPr>
              <a:t>.</a:t>
            </a:r>
          </a:p>
          <a:p>
            <a:r>
              <a:rPr lang="en-US" dirty="0"/>
              <a:t>Mesos's goal: </a:t>
            </a:r>
            <a:r>
              <a:rPr lang="en-US" b="1" dirty="0">
                <a:solidFill>
                  <a:srgbClr val="E87722"/>
                </a:solidFill>
              </a:rPr>
              <a:t>Program the data center</a:t>
            </a:r>
            <a:r>
              <a:rPr lang="en-US" dirty="0"/>
              <a:t>.</a:t>
            </a:r>
          </a:p>
          <a:p>
            <a:r>
              <a:rPr lang="en-US" dirty="0"/>
              <a:t>The Mesos paper demonstrated that the authors were able to effectively share a cluster with Hadoop and MPI.</a:t>
            </a:r>
          </a:p>
          <a:p>
            <a:r>
              <a:rPr lang="en-US" dirty="0"/>
              <a:t>Twitter hires Mesos principal designer, and Mesos becomes part of Twitter's core infrastructure, managing thousands of machines across services.</a:t>
            </a:r>
          </a:p>
          <a:p>
            <a:endParaRPr lang="en-US" dirty="0"/>
          </a:p>
        </p:txBody>
      </p:sp>
      <p:sp>
        <p:nvSpPr>
          <p:cNvPr id="4" name="Footer Placeholder 3">
            <a:extLst>
              <a:ext uri="{FF2B5EF4-FFF2-40B4-BE49-F238E27FC236}">
                <a16:creationId xmlns:a16="http://schemas.microsoft.com/office/drawing/2014/main" id="{85E33FD4-D3C8-A34E-B3F5-697D7C450DB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022DB4F5-5DC0-914B-A447-5AB02E36327C}"/>
              </a:ext>
            </a:extLst>
          </p:cNvPr>
          <p:cNvSpPr>
            <a:spLocks noGrp="1"/>
          </p:cNvSpPr>
          <p:nvPr>
            <p:ph type="sldNum" sz="quarter" idx="12"/>
          </p:nvPr>
        </p:nvSpPr>
        <p:spPr/>
        <p:txBody>
          <a:bodyPr/>
          <a:lstStyle/>
          <a:p>
            <a:fld id="{3310D8EA-3107-4873-B9AB-DD7D3E79053A}" type="slidenum">
              <a:rPr lang="en-US" smtClean="0"/>
              <a:t>7</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7494" y="1422399"/>
            <a:ext cx="3139025" cy="4707467"/>
          </a:xfrm>
          <a:prstGeom prst="rect">
            <a:avLst/>
          </a:prstGeom>
        </p:spPr>
      </p:pic>
    </p:spTree>
    <p:extLst>
      <p:ext uri="{BB962C8B-B14F-4D97-AF65-F5344CB8AC3E}">
        <p14:creationId xmlns:p14="http://schemas.microsoft.com/office/powerpoint/2010/main" val="258801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4861-F13A-1648-8D50-96F098AF76EB}"/>
              </a:ext>
            </a:extLst>
          </p:cNvPr>
          <p:cNvSpPr>
            <a:spLocks noGrp="1"/>
          </p:cNvSpPr>
          <p:nvPr>
            <p:ph type="title"/>
          </p:nvPr>
        </p:nvSpPr>
        <p:spPr/>
        <p:txBody>
          <a:bodyPr/>
          <a:lstStyle/>
          <a:p>
            <a:r>
              <a:rPr lang="en-US" dirty="0"/>
              <a:t>Distributed System Design</a:t>
            </a:r>
          </a:p>
        </p:txBody>
      </p:sp>
      <p:sp>
        <p:nvSpPr>
          <p:cNvPr id="3" name="Content Placeholder 2">
            <a:extLst>
              <a:ext uri="{FF2B5EF4-FFF2-40B4-BE49-F238E27FC236}">
                <a16:creationId xmlns:a16="http://schemas.microsoft.com/office/drawing/2014/main" id="{833418C9-E84B-3E40-93A4-B0838B3E80B1}"/>
              </a:ext>
            </a:extLst>
          </p:cNvPr>
          <p:cNvSpPr>
            <a:spLocks noGrp="1"/>
          </p:cNvSpPr>
          <p:nvPr>
            <p:ph idx="1"/>
          </p:nvPr>
        </p:nvSpPr>
        <p:spPr>
          <a:xfrm>
            <a:off x="365760" y="1280160"/>
            <a:ext cx="8486775" cy="4074432"/>
          </a:xfrm>
        </p:spPr>
        <p:txBody>
          <a:bodyPr/>
          <a:lstStyle/>
          <a:p>
            <a:r>
              <a:rPr lang="en-US" dirty="0"/>
              <a:t>Here is the Master/Worker design.</a:t>
            </a:r>
          </a:p>
          <a:p>
            <a:r>
              <a:rPr lang="en-US" dirty="0"/>
              <a:t>What if the master fails?</a:t>
            </a:r>
          </a:p>
          <a:p>
            <a:endParaRPr lang="en-US" dirty="0"/>
          </a:p>
        </p:txBody>
      </p:sp>
      <p:sp>
        <p:nvSpPr>
          <p:cNvPr id="4" name="Footer Placeholder 3">
            <a:extLst>
              <a:ext uri="{FF2B5EF4-FFF2-40B4-BE49-F238E27FC236}">
                <a16:creationId xmlns:a16="http://schemas.microsoft.com/office/drawing/2014/main" id="{DA0B1A58-A646-FC49-88FF-BBBFAA9C51AD}"/>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B3DC8CF-880D-BA48-BFDF-B106C16CD3B7}"/>
              </a:ext>
            </a:extLst>
          </p:cNvPr>
          <p:cNvSpPr>
            <a:spLocks noGrp="1"/>
          </p:cNvSpPr>
          <p:nvPr>
            <p:ph type="sldNum" sz="quarter" idx="12"/>
          </p:nvPr>
        </p:nvSpPr>
        <p:spPr/>
        <p:txBody>
          <a:bodyPr/>
          <a:lstStyle/>
          <a:p>
            <a:fld id="{3310D8EA-3107-4873-B9AB-DD7D3E79053A}" type="slidenum">
              <a:rPr lang="en-US" smtClean="0"/>
              <a:t>8</a:t>
            </a:fld>
            <a:endParaRPr lang="en-US" dirty="0"/>
          </a:p>
        </p:txBody>
      </p:sp>
      <p:pic>
        <p:nvPicPr>
          <p:cNvPr id="7" name="Picture 6">
            <a:extLst>
              <a:ext uri="{FF2B5EF4-FFF2-40B4-BE49-F238E27FC236}">
                <a16:creationId xmlns:a16="http://schemas.microsoft.com/office/drawing/2014/main" id="{9668D4DC-D71D-B745-BBFA-098CF20E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012" y="2876475"/>
            <a:ext cx="5930900" cy="2489200"/>
          </a:xfrm>
          <a:prstGeom prst="rect">
            <a:avLst/>
          </a:prstGeom>
        </p:spPr>
      </p:pic>
    </p:spTree>
    <p:extLst>
      <p:ext uri="{BB962C8B-B14F-4D97-AF65-F5344CB8AC3E}">
        <p14:creationId xmlns:p14="http://schemas.microsoft.com/office/powerpoint/2010/main" val="245574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4861-F13A-1648-8D50-96F098AF76EB}"/>
              </a:ext>
            </a:extLst>
          </p:cNvPr>
          <p:cNvSpPr>
            <a:spLocks noGrp="1"/>
          </p:cNvSpPr>
          <p:nvPr>
            <p:ph type="title"/>
          </p:nvPr>
        </p:nvSpPr>
        <p:spPr/>
        <p:txBody>
          <a:bodyPr/>
          <a:lstStyle/>
          <a:p>
            <a:r>
              <a:rPr lang="en-US" dirty="0"/>
              <a:t>Distributed System Design – Active-Passive Design</a:t>
            </a:r>
          </a:p>
        </p:txBody>
      </p:sp>
      <p:sp>
        <p:nvSpPr>
          <p:cNvPr id="3" name="Content Placeholder 2">
            <a:extLst>
              <a:ext uri="{FF2B5EF4-FFF2-40B4-BE49-F238E27FC236}">
                <a16:creationId xmlns:a16="http://schemas.microsoft.com/office/drawing/2014/main" id="{833418C9-E84B-3E40-93A4-B0838B3E80B1}"/>
              </a:ext>
            </a:extLst>
          </p:cNvPr>
          <p:cNvSpPr>
            <a:spLocks noGrp="1"/>
          </p:cNvSpPr>
          <p:nvPr>
            <p:ph idx="1"/>
          </p:nvPr>
        </p:nvSpPr>
        <p:spPr>
          <a:xfrm>
            <a:off x="365760" y="1280160"/>
            <a:ext cx="8486775" cy="4074432"/>
          </a:xfrm>
        </p:spPr>
        <p:txBody>
          <a:bodyPr/>
          <a:lstStyle/>
          <a:p>
            <a:r>
              <a:rPr lang="en-US" dirty="0"/>
              <a:t>If the master fails?</a:t>
            </a:r>
          </a:p>
          <a:p>
            <a:pPr lvl="1"/>
            <a:r>
              <a:rPr lang="en-US" dirty="0"/>
              <a:t>Backup master will take over.</a:t>
            </a:r>
          </a:p>
          <a:p>
            <a:pPr lvl="1"/>
            <a:endParaRPr lang="en-US" dirty="0"/>
          </a:p>
          <a:p>
            <a:r>
              <a:rPr lang="en-US" dirty="0"/>
              <a:t>What if the backup master fails? </a:t>
            </a:r>
          </a:p>
          <a:p>
            <a:endParaRPr lang="en-US" dirty="0"/>
          </a:p>
        </p:txBody>
      </p:sp>
      <p:sp>
        <p:nvSpPr>
          <p:cNvPr id="4" name="Footer Placeholder 3">
            <a:extLst>
              <a:ext uri="{FF2B5EF4-FFF2-40B4-BE49-F238E27FC236}">
                <a16:creationId xmlns:a16="http://schemas.microsoft.com/office/drawing/2014/main" id="{DA0B1A58-A646-FC49-88FF-BBBFAA9C51AD}"/>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B3DC8CF-880D-BA48-BFDF-B106C16CD3B7}"/>
              </a:ext>
            </a:extLst>
          </p:cNvPr>
          <p:cNvSpPr>
            <a:spLocks noGrp="1"/>
          </p:cNvSpPr>
          <p:nvPr>
            <p:ph type="sldNum" sz="quarter" idx="12"/>
          </p:nvPr>
        </p:nvSpPr>
        <p:spPr/>
        <p:txBody>
          <a:bodyPr/>
          <a:lstStyle/>
          <a:p>
            <a:fld id="{3310D8EA-3107-4873-B9AB-DD7D3E79053A}" type="slidenum">
              <a:rPr lang="en-US" smtClean="0"/>
              <a:t>9</a:t>
            </a:fld>
            <a:endParaRPr lang="en-US" dirty="0"/>
          </a:p>
        </p:txBody>
      </p:sp>
      <p:pic>
        <p:nvPicPr>
          <p:cNvPr id="8" name="Picture 7">
            <a:extLst>
              <a:ext uri="{FF2B5EF4-FFF2-40B4-BE49-F238E27FC236}">
                <a16:creationId xmlns:a16="http://schemas.microsoft.com/office/drawing/2014/main" id="{DA529209-F9B0-514B-95BD-E5B4C00B6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48" y="2880360"/>
            <a:ext cx="5930900" cy="2501900"/>
          </a:xfrm>
          <a:prstGeom prst="rect">
            <a:avLst/>
          </a:prstGeom>
        </p:spPr>
      </p:pic>
    </p:spTree>
    <p:extLst>
      <p:ext uri="{BB962C8B-B14F-4D97-AF65-F5344CB8AC3E}">
        <p14:creationId xmlns:p14="http://schemas.microsoft.com/office/powerpoint/2010/main" val="230287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5074</TotalTime>
  <Words>4694</Words>
  <Application>Microsoft Macintosh PowerPoint</Application>
  <PresentationFormat>On-screen Show (4:3)</PresentationFormat>
  <Paragraphs>655</Paragraphs>
  <Slides>38</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ＭＳ Ｐゴシック</vt:lpstr>
      <vt:lpstr>Osaka</vt:lpstr>
      <vt:lpstr>Arial</vt:lpstr>
      <vt:lpstr>Arial Black</vt:lpstr>
      <vt:lpstr>Arial Bold</vt:lpstr>
      <vt:lpstr>Calibri</vt:lpstr>
      <vt:lpstr>Century Gothic</vt:lpstr>
      <vt:lpstr>Segoe UI</vt:lpstr>
      <vt:lpstr>Wingdings</vt:lpstr>
      <vt:lpstr>Optum Standard 2017</vt:lpstr>
      <vt:lpstr>TEKsystems_2012</vt:lpstr>
      <vt:lpstr>Mesos Introduction</vt:lpstr>
      <vt:lpstr>Module Objectives</vt:lpstr>
      <vt:lpstr>Introducing Mesos</vt:lpstr>
      <vt:lpstr>A Little History</vt:lpstr>
      <vt:lpstr>A Case for Mesos</vt:lpstr>
      <vt:lpstr>A Case for Mesos (Cont.)</vt:lpstr>
      <vt:lpstr>Mesos</vt:lpstr>
      <vt:lpstr>Distributed System Design</vt:lpstr>
      <vt:lpstr>Distributed System Design – Active-Passive Design</vt:lpstr>
      <vt:lpstr>Mesos Design</vt:lpstr>
      <vt:lpstr>Zookeeper</vt:lpstr>
      <vt:lpstr>Brief History of Distributed Computing</vt:lpstr>
      <vt:lpstr>Brief History of Distributed Computing (Cont.)</vt:lpstr>
      <vt:lpstr>Distributed System Problem: Leader Election</vt:lpstr>
      <vt:lpstr>Distributed System Problem: Leader Election</vt:lpstr>
      <vt:lpstr>Distributed System Problem: Leader Election (Cont.)</vt:lpstr>
      <vt:lpstr>Zookeeper Cluster/Quorum</vt:lpstr>
      <vt:lpstr>Zookeeper Services</vt:lpstr>
      <vt:lpstr>Zookeeper Runtime</vt:lpstr>
      <vt:lpstr>Mesos Architecture</vt:lpstr>
      <vt:lpstr>Mesos with Zookeeper</vt:lpstr>
      <vt:lpstr>Mesos Components</vt:lpstr>
      <vt:lpstr>Mesos Master</vt:lpstr>
      <vt:lpstr>Mesos Master UI</vt:lpstr>
      <vt:lpstr>Mesos Masters High Availability</vt:lpstr>
      <vt:lpstr>Mesos Agents</vt:lpstr>
      <vt:lpstr>Mesos Resources</vt:lpstr>
      <vt:lpstr>Executors and Tasks</vt:lpstr>
      <vt:lpstr>Running Applications on Mesos</vt:lpstr>
      <vt:lpstr>Running Applications on Mesos</vt:lpstr>
      <vt:lpstr>Considerations for Resource Allocation</vt:lpstr>
      <vt:lpstr>Applications that Work on Mesos</vt:lpstr>
      <vt:lpstr>Mesos Hardware</vt:lpstr>
      <vt:lpstr>Lab: Mesos Lab</vt:lpstr>
      <vt:lpstr>PowerPoint Presentation</vt:lpstr>
      <vt:lpstr>[Instructor Name]</vt:lpstr>
      <vt:lpstr>Appendix</vt:lpstr>
      <vt:lpstr>Recommended Reading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Sujee Maniyam</cp:lastModifiedBy>
  <cp:revision>451</cp:revision>
  <dcterms:created xsi:type="dcterms:W3CDTF">2017-05-18T19:46:44Z</dcterms:created>
  <dcterms:modified xsi:type="dcterms:W3CDTF">2018-07-19T06:45:15Z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